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4"/>
  </p:sldMasterIdLst>
  <p:sldIdLst>
    <p:sldId id="256" r:id="rId5"/>
    <p:sldId id="273" r:id="rId6"/>
    <p:sldId id="267" r:id="rId7"/>
    <p:sldId id="268" r:id="rId8"/>
    <p:sldId id="269" r:id="rId9"/>
    <p:sldId id="266" r:id="rId10"/>
    <p:sldId id="270" r:id="rId11"/>
    <p:sldId id="265" r:id="rId12"/>
    <p:sldId id="264" r:id="rId13"/>
    <p:sldId id="263" r:id="rId14"/>
    <p:sldId id="262" r:id="rId15"/>
    <p:sldId id="261" r:id="rId16"/>
    <p:sldId id="260" r:id="rId17"/>
    <p:sldId id="271" r:id="rId18"/>
    <p:sldId id="272" r:id="rId19"/>
    <p:sldId id="259" r:id="rId20"/>
    <p:sldId id="25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B750BB-5FDF-44DC-9886-B430B0756B97}" v="2" dt="2024-07-29T07:24:35.6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79" y="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Montgomery" userId="5418cd8b-7f40-43c5-9e3a-fdd7eabc8110" providerId="ADAL" clId="{DEB750BB-5FDF-44DC-9886-B430B0756B97}"/>
    <pc:docChg chg="undo custSel addSld delSld modSld">
      <pc:chgData name="Jennifer Montgomery" userId="5418cd8b-7f40-43c5-9e3a-fdd7eabc8110" providerId="ADAL" clId="{DEB750BB-5FDF-44DC-9886-B430B0756B97}" dt="2024-08-04T00:34:50.621" v="25" actId="1076"/>
      <pc:docMkLst>
        <pc:docMk/>
      </pc:docMkLst>
      <pc:sldChg chg="del">
        <pc:chgData name="Jennifer Montgomery" userId="5418cd8b-7f40-43c5-9e3a-fdd7eabc8110" providerId="ADAL" clId="{DEB750BB-5FDF-44DC-9886-B430B0756B97}" dt="2024-07-29T07:25:49.299" v="15" actId="2696"/>
        <pc:sldMkLst>
          <pc:docMk/>
          <pc:sldMk cId="2552941487" sldId="257"/>
        </pc:sldMkLst>
      </pc:sldChg>
      <pc:sldChg chg="modSp mod">
        <pc:chgData name="Jennifer Montgomery" userId="5418cd8b-7f40-43c5-9e3a-fdd7eabc8110" providerId="ADAL" clId="{DEB750BB-5FDF-44DC-9886-B430B0756B97}" dt="2024-08-04T00:34:50.621" v="25" actId="1076"/>
        <pc:sldMkLst>
          <pc:docMk/>
          <pc:sldMk cId="3156781355" sldId="269"/>
        </pc:sldMkLst>
        <pc:graphicFrameChg chg="mod modGraphic">
          <ac:chgData name="Jennifer Montgomery" userId="5418cd8b-7f40-43c5-9e3a-fdd7eabc8110" providerId="ADAL" clId="{DEB750BB-5FDF-44DC-9886-B430B0756B97}" dt="2024-08-04T00:34:50.621" v="25" actId="1076"/>
          <ac:graphicFrameMkLst>
            <pc:docMk/>
            <pc:sldMk cId="3156781355" sldId="269"/>
            <ac:graphicFrameMk id="6" creationId="{5FD4AF5C-A5D0-7DA0-0B5E-D2B78342BF12}"/>
          </ac:graphicFrameMkLst>
        </pc:graphicFrameChg>
        <pc:graphicFrameChg chg="mod modGraphic">
          <ac:chgData name="Jennifer Montgomery" userId="5418cd8b-7f40-43c5-9e3a-fdd7eabc8110" providerId="ADAL" clId="{DEB750BB-5FDF-44DC-9886-B430B0756B97}" dt="2024-08-04T00:34:44.163" v="24" actId="1076"/>
          <ac:graphicFrameMkLst>
            <pc:docMk/>
            <pc:sldMk cId="3156781355" sldId="269"/>
            <ac:graphicFrameMk id="7" creationId="{31E72488-7517-44F5-A78C-42D8C27C7AE8}"/>
          </ac:graphicFrameMkLst>
        </pc:graphicFrameChg>
      </pc:sldChg>
      <pc:sldChg chg="addSp delSp modSp add mod">
        <pc:chgData name="Jennifer Montgomery" userId="5418cd8b-7f40-43c5-9e3a-fdd7eabc8110" providerId="ADAL" clId="{DEB750BB-5FDF-44DC-9886-B430B0756B97}" dt="2024-07-29T07:26:13.990" v="17" actId="113"/>
        <pc:sldMkLst>
          <pc:docMk/>
          <pc:sldMk cId="2349274569" sldId="273"/>
        </pc:sldMkLst>
        <pc:spChg chg="add del mod">
          <ac:chgData name="Jennifer Montgomery" userId="5418cd8b-7f40-43c5-9e3a-fdd7eabc8110" providerId="ADAL" clId="{DEB750BB-5FDF-44DC-9886-B430B0756B97}" dt="2024-07-29T07:24:48.077" v="6" actId="21"/>
          <ac:spMkLst>
            <pc:docMk/>
            <pc:sldMk cId="2349274569" sldId="273"/>
            <ac:spMk id="6" creationId="{383CBF0A-2436-154C-B532-C97EC3FEAB59}"/>
          </ac:spMkLst>
        </pc:spChg>
        <pc:graphicFrameChg chg="add mod modGraphic">
          <ac:chgData name="Jennifer Montgomery" userId="5418cd8b-7f40-43c5-9e3a-fdd7eabc8110" providerId="ADAL" clId="{DEB750BB-5FDF-44DC-9886-B430B0756B97}" dt="2024-07-29T07:26:13.990" v="17" actId="113"/>
          <ac:graphicFrameMkLst>
            <pc:docMk/>
            <pc:sldMk cId="2349274569" sldId="273"/>
            <ac:graphicFrameMk id="3" creationId="{89DC4C41-0B7C-855F-1D6C-0203C8D5A273}"/>
          </ac:graphicFrameMkLst>
        </pc:graphicFrameChg>
        <pc:graphicFrameChg chg="del mod modGraphic">
          <ac:chgData name="Jennifer Montgomery" userId="5418cd8b-7f40-43c5-9e3a-fdd7eabc8110" providerId="ADAL" clId="{DEB750BB-5FDF-44DC-9886-B430B0756B97}" dt="2024-07-29T07:24:44.096" v="5" actId="21"/>
          <ac:graphicFrameMkLst>
            <pc:docMk/>
            <pc:sldMk cId="2349274569" sldId="273"/>
            <ac:graphicFrameMk id="4" creationId="{6B68ADA8-834D-2B7E-07CE-ADC1A6847535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36E9A-8E96-CD8C-7598-F87632CD8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1923" y="1122363"/>
            <a:ext cx="7588155" cy="2621154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C76B8-60F6-62D3-9F73-E81662203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923" y="3843708"/>
            <a:ext cx="7588155" cy="1414091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DAFA-435E-AAF9-8B67-495E5AFDC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FA71-3A18-48C0-980F-4B68F7F63042}" type="datetime1">
              <a:rPr lang="en-US" smtClean="0"/>
              <a:t>8/4/2024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07A58-3351-E479-1A0C-2FF49FA4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89E10-2433-2ECB-9C92-571B583A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94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E956D-CB73-C986-F100-46487310D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515600" cy="113225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23E6A-A07C-BF0D-EA30-9A8A854E4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1680898"/>
            <a:ext cx="10515600" cy="44960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C9908-8F95-8DFC-72CC-158552B56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EDB3-C0E8-45F8-9E1D-1B6C8D1880C0}" type="datetime1">
              <a:rPr lang="en-US" smtClean="0"/>
              <a:t>8/4/2024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6C9BE-9060-50CB-2BB7-07307FF89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A835B-97D3-BC22-F0B8-4986D463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7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B0252-346C-F6F4-3642-19F571550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634888" y="578497"/>
            <a:ext cx="2047037" cy="55984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8DA36-7351-9D6A-518B-678AB8A50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78497"/>
            <a:ext cx="8796688" cy="55984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6BDFF-D746-836C-04B8-CA89AD5D1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C4B-54ED-4041-B552-9BA760FA3DBA}" type="datetime1">
              <a:rPr lang="en-US" smtClean="0"/>
              <a:t>8/4/2024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AA929-A9E6-FF9C-0C59-177F892D6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6D893-7E81-90DC-4139-7687B39C3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58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33D9-FD02-59E2-0F81-A0B7201D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D052-3E45-E789-01F8-33250024E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485D1-E172-8F0A-A425-3097B3AB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210E-201E-4473-82AC-2466F5386C38}" type="datetime1">
              <a:rPr lang="en-US" smtClean="0"/>
              <a:t>8/4/2024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E6B5E-6174-FD5C-41E8-FFC44C65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72154-F85B-E301-DA57-E314D7315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3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06AF-EF87-8489-2C82-DEB90B7EF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81" y="553616"/>
            <a:ext cx="8273140" cy="4008859"/>
          </a:xfrm>
        </p:spPr>
        <p:txBody>
          <a:bodyPr anchor="t">
            <a:norm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E5678-CA38-1318-9EA2-5E0A4F9A5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380" y="4589463"/>
            <a:ext cx="8273140" cy="138461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99186-7E5A-60AF-DE69-5C7DA716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A198-6CAB-4B8F-B93F-1F9C8C4B6CE7}" type="datetime1">
              <a:rPr lang="en-US" smtClean="0"/>
              <a:t>8/4/2024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A13D1-1FBA-E820-323B-77B41F1A6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9BE85-85F6-4636-C651-D87CC969A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311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BB49-A328-F121-7F27-DEB7C3CC2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741152" cy="11322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E861E-DFBA-B4AA-9356-CDE3D3F57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64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D7538-EC5A-3EE7-176F-A58920C5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D0B7E-1A60-DA52-6965-92412B1C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041F-4525-44D5-AA4F-332294BF1F56}" type="datetime1">
              <a:rPr lang="en-US" smtClean="0"/>
              <a:t>8/4/2024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DD5A2-CE3E-3215-6DAA-F75C0D122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822F1-284A-1786-FAF2-72129E2F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282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E969-634D-6E32-D227-18E9282C6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7396"/>
            <a:ext cx="10745788" cy="11432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D26D4-290A-F0ED-7D62-41EDA6FEC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85735"/>
            <a:ext cx="5157787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A52B0-7419-A946-4523-6D34BCAD2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386894"/>
            <a:ext cx="5157787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536620-C4F3-EEC3-DBF1-05196B1CB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5735"/>
            <a:ext cx="5183188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BAE980-E611-98B5-04E9-DE4584B0E3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386894"/>
            <a:ext cx="5183189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B3581-658A-8487-F9CB-E79F2BFF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7091-BBDF-4EB9-BA6B-2BB67AC4FC0F}" type="datetime1">
              <a:rPr lang="en-US" smtClean="0"/>
              <a:t>8/4/2024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9D76D8-9033-26CF-BF4C-AECCC685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2A06B8-CC1D-542F-D8EB-7625046B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1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9F42-7FF7-F803-C075-BC4968D35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E8268-7232-2944-F1BD-399F9419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226B-77A6-410C-9796-083F278E0125}" type="datetime1">
              <a:rPr lang="en-US" smtClean="0"/>
              <a:t>8/4/2024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68DDD-323F-89A1-84E3-DDBA626D9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BDC76-671D-1671-DCE2-D5658BD4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4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C4D82-0182-501C-9231-46767680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578B-D289-4C40-8593-3D356C49DA58}" type="datetime1">
              <a:rPr lang="en-US" smtClean="0"/>
              <a:t>8/4/2024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AA6C9-A7F3-19F1-D17C-A1D83FAF5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BB816-1B94-116F-92D4-6043AE9E0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91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C37F-77BE-E128-4248-D001C39E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60" y="553616"/>
            <a:ext cx="3595634" cy="175750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B20A8-A604-C977-02C0-083BA8663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708" y="553616"/>
            <a:ext cx="6279741" cy="5486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EEBFB-2026-6A35-33ED-F008376B6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160" y="2311121"/>
            <a:ext cx="3595634" cy="3728895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05638-7A56-469A-825A-1DFA6002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FAE3-14DB-48A7-A80F-80DDB072CE3D}" type="datetime1">
              <a:rPr lang="en-US" smtClean="0"/>
              <a:t>8/4/2024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5A215-184B-2105-0279-ED02F644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7CA46-892B-253A-3A28-7414E17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2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06A09-98CF-FAC2-3708-AECC4360C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557784"/>
            <a:ext cx="3595634" cy="2212313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1C769-CEC8-962A-01E6-15B0E05679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63319" y="657103"/>
            <a:ext cx="6483687" cy="5555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C4A61-EF2A-C5A5-B150-4448600B3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2826137"/>
            <a:ext cx="3585586" cy="3434638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B235E-39C7-4C78-20EF-DB48ECD9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EAEF-6478-4102-8F5D-A5FE9FC97ACB}" type="datetime1">
              <a:rPr lang="en-US" smtClean="0"/>
              <a:t>8/4/2024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C75DA-9A78-9AB9-7171-95A08CC5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E1A03-DCCB-53C7-DBFE-2AD55C90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92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5BFB69-9245-EC58-F1DE-FEB625BD3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653578" cy="1132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6AFD5-5144-C460-0CA4-644BC4A93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7" y="1715532"/>
            <a:ext cx="10653579" cy="459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5753E-AF8A-7E04-8A1A-205B755A0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7160" y="6453002"/>
            <a:ext cx="3494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67F45AC6-C491-4585-A584-9CE2AF7D5500}" type="datetime1">
              <a:rPr lang="en-US" smtClean="0"/>
              <a:t>8/4/2024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B7C8-DA74-800B-EE14-A39E9DB32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76521" y="6453002"/>
            <a:ext cx="2805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1647D-0DF0-CA1B-F723-EF7B8F508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62" y="6453002"/>
            <a:ext cx="429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78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0" r:id="rId6"/>
    <p:sldLayoutId id="2147483786" r:id="rId7"/>
    <p:sldLayoutId id="2147483787" r:id="rId8"/>
    <p:sldLayoutId id="2147483788" r:id="rId9"/>
    <p:sldLayoutId id="2147483789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celebration-pn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01187F7A-920C-B377-65E8-1CF4CBCE3C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onfetti and streamers on a black background">
            <a:extLst>
              <a:ext uri="{FF2B5EF4-FFF2-40B4-BE49-F238E27FC236}">
                <a16:creationId xmlns:a16="http://schemas.microsoft.com/office/drawing/2014/main" id="{76C5265A-C6F4-56B1-CB6C-F4CCDFCD76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b="11030"/>
          <a:stretch/>
        </p:blipFill>
        <p:spPr>
          <a:xfrm>
            <a:off x="20" y="10"/>
            <a:ext cx="12191980" cy="49083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6023E1B-0E24-1332-CDAA-A562AAB21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" y="5293849"/>
            <a:ext cx="7202558" cy="1178688"/>
          </a:xfrm>
        </p:spPr>
        <p:txBody>
          <a:bodyPr anchor="ctr">
            <a:normAutofit/>
          </a:bodyPr>
          <a:lstStyle/>
          <a:p>
            <a:pPr algn="l"/>
            <a:r>
              <a:rPr lang="en-AU"/>
              <a:t>Xavier House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FC6346-768B-1EEE-0262-DA76EA4BE9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12157" y="5293850"/>
            <a:ext cx="3874124" cy="1178688"/>
          </a:xfrm>
        </p:spPr>
        <p:txBody>
          <a:bodyPr anchor="ctr">
            <a:normAutofit/>
          </a:bodyPr>
          <a:lstStyle/>
          <a:p>
            <a:pPr algn="r"/>
            <a:r>
              <a:rPr lang="en-AU"/>
              <a:t>Congratulations to all our Semester 1 Academic and SEL Award winners</a:t>
            </a:r>
          </a:p>
        </p:txBody>
      </p:sp>
    </p:spTree>
    <p:extLst>
      <p:ext uri="{BB962C8B-B14F-4D97-AF65-F5344CB8AC3E}">
        <p14:creationId xmlns:p14="http://schemas.microsoft.com/office/powerpoint/2010/main" val="202369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8014D-99C7-7FF3-101E-968C17549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Xavier 9 Award Winners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9C45B57-A73A-E0E5-22C9-4C0407B2AEC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44004307"/>
              </p:ext>
            </p:extLst>
          </p:nvPr>
        </p:nvGraphicFramePr>
        <p:xfrm>
          <a:off x="612648" y="1114769"/>
          <a:ext cx="5181600" cy="56229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2200">
                  <a:extLst>
                    <a:ext uri="{9D8B030D-6E8A-4147-A177-3AD203B41FA5}">
                      <a16:colId xmlns:a16="http://schemas.microsoft.com/office/drawing/2014/main" val="2920019853"/>
                    </a:ext>
                  </a:extLst>
                </a:gridCol>
                <a:gridCol w="979200">
                  <a:extLst>
                    <a:ext uri="{9D8B030D-6E8A-4147-A177-3AD203B41FA5}">
                      <a16:colId xmlns:a16="http://schemas.microsoft.com/office/drawing/2014/main" val="2853791700"/>
                    </a:ext>
                  </a:extLst>
                </a:gridCol>
                <a:gridCol w="622200">
                  <a:extLst>
                    <a:ext uri="{9D8B030D-6E8A-4147-A177-3AD203B41FA5}">
                      <a16:colId xmlns:a16="http://schemas.microsoft.com/office/drawing/2014/main" val="281986450"/>
                    </a:ext>
                  </a:extLst>
                </a:gridCol>
                <a:gridCol w="1581000">
                  <a:extLst>
                    <a:ext uri="{9D8B030D-6E8A-4147-A177-3AD203B41FA5}">
                      <a16:colId xmlns:a16="http://schemas.microsoft.com/office/drawing/2014/main" val="1881697665"/>
                    </a:ext>
                  </a:extLst>
                </a:gridCol>
                <a:gridCol w="1377000">
                  <a:extLst>
                    <a:ext uri="{9D8B030D-6E8A-4147-A177-3AD203B41FA5}">
                      <a16:colId xmlns:a16="http://schemas.microsoft.com/office/drawing/2014/main" val="481442095"/>
                    </a:ext>
                  </a:extLst>
                </a:gridCol>
              </a:tblGrid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Elsie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Angove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English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02293969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Elsie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Angove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Year 8  ESTEEM Program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879649791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Elsie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Angove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French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577083082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Elsie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Angove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Religious Education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832472313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Elsie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Angove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French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248413215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Elsie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Angove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Religious Education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456927356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Emily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Crumpler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Chemistry 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26792820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Emily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Crumpler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French 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398038937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Laura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Douglas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Food Studies 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581739706"/>
                  </a:ext>
                </a:extLst>
              </a:tr>
              <a:tr h="27693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Laura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Douglas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Certificate of Religious Education 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668577239"/>
                  </a:ext>
                </a:extLst>
              </a:tr>
              <a:tr h="27693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Laura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Douglas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Certificate of Religious Education 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811278804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Jasper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Flanagan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Mathematics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103222712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Isabella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Gutauskas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Food Studies 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577837639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Isabella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Gutauskas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Psychology 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628190455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Isabella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Gutauskas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English 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250015900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Isabella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Gutauskas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Psychology 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409898353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Jessie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Henwood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Humanities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254199330"/>
                  </a:ext>
                </a:extLst>
              </a:tr>
              <a:tr h="27693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Samuel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Henwood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Product Design and Technology 3 - Metal or Wood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134565899"/>
                  </a:ext>
                </a:extLst>
              </a:tr>
              <a:tr h="27693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Samuel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Henwood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Product Design and Technology 3 - Metal or Wood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754961421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Millie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King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Art - Art with Individuality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706374027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Millie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King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English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351445499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Millie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King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Science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602499172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Jensen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McCartin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English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038390491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Jensen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McCartin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Textiles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 dirty="0">
                          <a:effectLst/>
                        </a:rPr>
                        <a:t>Academic Award</a:t>
                      </a:r>
                      <a:endParaRPr lang="en-AU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683161503"/>
                  </a:ext>
                </a:extLst>
              </a:tr>
            </a:tbl>
          </a:graphicData>
        </a:graphic>
      </p:graphicFrame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8A8318A-6ACA-4C69-8A8C-7CF92CC4B54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00393189"/>
              </p:ext>
            </p:extLst>
          </p:nvPr>
        </p:nvGraphicFramePr>
        <p:xfrm>
          <a:off x="6096000" y="1114769"/>
          <a:ext cx="5661803" cy="55780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9862">
                  <a:extLst>
                    <a:ext uri="{9D8B030D-6E8A-4147-A177-3AD203B41FA5}">
                      <a16:colId xmlns:a16="http://schemas.microsoft.com/office/drawing/2014/main" val="3284968148"/>
                    </a:ext>
                  </a:extLst>
                </a:gridCol>
                <a:gridCol w="1069947">
                  <a:extLst>
                    <a:ext uri="{9D8B030D-6E8A-4147-A177-3AD203B41FA5}">
                      <a16:colId xmlns:a16="http://schemas.microsoft.com/office/drawing/2014/main" val="505736771"/>
                    </a:ext>
                  </a:extLst>
                </a:gridCol>
                <a:gridCol w="309028">
                  <a:extLst>
                    <a:ext uri="{9D8B030D-6E8A-4147-A177-3AD203B41FA5}">
                      <a16:colId xmlns:a16="http://schemas.microsoft.com/office/drawing/2014/main" val="2260173285"/>
                    </a:ext>
                  </a:extLst>
                </a:gridCol>
                <a:gridCol w="1765540">
                  <a:extLst>
                    <a:ext uri="{9D8B030D-6E8A-4147-A177-3AD203B41FA5}">
                      <a16:colId xmlns:a16="http://schemas.microsoft.com/office/drawing/2014/main" val="3904886751"/>
                    </a:ext>
                  </a:extLst>
                </a:gridCol>
                <a:gridCol w="1837426">
                  <a:extLst>
                    <a:ext uri="{9D8B030D-6E8A-4147-A177-3AD203B41FA5}">
                      <a16:colId xmlns:a16="http://schemas.microsoft.com/office/drawing/2014/main" val="619108139"/>
                    </a:ext>
                  </a:extLst>
                </a:gridCol>
              </a:tblGrid>
              <a:tr h="253578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Jensen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McCartin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 dirty="0">
                          <a:effectLst/>
                        </a:rPr>
                        <a:t>Humanities</a:t>
                      </a:r>
                      <a:endParaRPr lang="en-AU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 dirty="0">
                          <a:effectLst/>
                        </a:rPr>
                        <a:t>SEL Personal Growth Award</a:t>
                      </a:r>
                      <a:endParaRPr lang="en-AU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570158659"/>
                  </a:ext>
                </a:extLst>
              </a:tr>
              <a:tr h="253578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Jensen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McCartin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PE Health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875483851"/>
                  </a:ext>
                </a:extLst>
              </a:tr>
              <a:tr h="253578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Jensen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McCartin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Religious Education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145293617"/>
                  </a:ext>
                </a:extLst>
              </a:tr>
              <a:tr h="253578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Jensen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McCartin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Food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523488857"/>
                  </a:ext>
                </a:extLst>
              </a:tr>
              <a:tr h="253578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Oscar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McEldrew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Science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230587213"/>
                  </a:ext>
                </a:extLst>
              </a:tr>
              <a:tr h="253578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Oscar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McEldrew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Food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796613603"/>
                  </a:ext>
                </a:extLst>
              </a:tr>
              <a:tr h="253578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Oscar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McEldrew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Textiles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13799695"/>
                  </a:ext>
                </a:extLst>
              </a:tr>
              <a:tr h="137594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Layla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Muir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Literature 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9816864"/>
                  </a:ext>
                </a:extLst>
              </a:tr>
              <a:tr h="137594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Layla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Muir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History 1 - Modern History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268223915"/>
                  </a:ext>
                </a:extLst>
              </a:tr>
              <a:tr h="137594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Layla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Muir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Media 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731862203"/>
                  </a:ext>
                </a:extLst>
              </a:tr>
              <a:tr h="253578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Layla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Muir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Literature 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922589801"/>
                  </a:ext>
                </a:extLst>
              </a:tr>
              <a:tr h="253578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Layla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Muir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History 1 - Modern History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80862350"/>
                  </a:ext>
                </a:extLst>
              </a:tr>
              <a:tr h="253578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Layla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Muir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General Mathematics 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985427261"/>
                  </a:ext>
                </a:extLst>
              </a:tr>
              <a:tr h="253578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Layla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Muir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Legal Studies 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339542333"/>
                  </a:ext>
                </a:extLst>
              </a:tr>
              <a:tr h="253578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James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Nunan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Religious Education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700838296"/>
                  </a:ext>
                </a:extLst>
              </a:tr>
              <a:tr h="253578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Noah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Pepplinkhouse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Media 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997361870"/>
                  </a:ext>
                </a:extLst>
              </a:tr>
              <a:tr h="253578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Noah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Pepplinkhouse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Religion in Society 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738677991"/>
                  </a:ext>
                </a:extLst>
              </a:tr>
              <a:tr h="137594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Jimmy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Stevens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Year 8  ESTEEM Program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413855038"/>
                  </a:ext>
                </a:extLst>
              </a:tr>
              <a:tr h="137594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Jimmy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Stevens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PE Health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170491577"/>
                  </a:ext>
                </a:extLst>
              </a:tr>
              <a:tr h="137594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Jimmy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Stevens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Humanities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173652395"/>
                  </a:ext>
                </a:extLst>
              </a:tr>
              <a:tr h="137594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Jimmy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Stevens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Mathematics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053160498"/>
                  </a:ext>
                </a:extLst>
              </a:tr>
              <a:tr h="253578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Jimmy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Stevens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Visual Arts Year 8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215214845"/>
                  </a:ext>
                </a:extLst>
              </a:tr>
              <a:tr h="253578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Jimmy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Stevens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PE Health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358199279"/>
                  </a:ext>
                </a:extLst>
              </a:tr>
              <a:tr h="253578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Jimmy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Stevens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Metal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946415316"/>
                  </a:ext>
                </a:extLst>
              </a:tr>
              <a:tr h="253578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 dirty="0">
                          <a:effectLst/>
                        </a:rPr>
                        <a:t>Jimmy</a:t>
                      </a:r>
                      <a:endParaRPr lang="en-AU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Stevens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 dirty="0">
                          <a:effectLst/>
                        </a:rPr>
                        <a:t>X9</a:t>
                      </a:r>
                      <a:endParaRPr lang="en-AU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Wood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 dirty="0">
                          <a:effectLst/>
                        </a:rPr>
                        <a:t>SEL Personal Growth Award</a:t>
                      </a:r>
                      <a:endParaRPr lang="en-AU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7299444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921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8014D-99C7-7FF3-101E-968C17549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Xavier 10 Award Winners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CDCEBE05-3AE2-55AC-84B3-716940F8FCD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00272361"/>
              </p:ext>
            </p:extLst>
          </p:nvPr>
        </p:nvGraphicFramePr>
        <p:xfrm>
          <a:off x="6095999" y="1680897"/>
          <a:ext cx="5482520" cy="43319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8334">
                  <a:extLst>
                    <a:ext uri="{9D8B030D-6E8A-4147-A177-3AD203B41FA5}">
                      <a16:colId xmlns:a16="http://schemas.microsoft.com/office/drawing/2014/main" val="3967692253"/>
                    </a:ext>
                  </a:extLst>
                </a:gridCol>
                <a:gridCol w="1036067">
                  <a:extLst>
                    <a:ext uri="{9D8B030D-6E8A-4147-A177-3AD203B41FA5}">
                      <a16:colId xmlns:a16="http://schemas.microsoft.com/office/drawing/2014/main" val="4184806908"/>
                    </a:ext>
                  </a:extLst>
                </a:gridCol>
                <a:gridCol w="658334">
                  <a:extLst>
                    <a:ext uri="{9D8B030D-6E8A-4147-A177-3AD203B41FA5}">
                      <a16:colId xmlns:a16="http://schemas.microsoft.com/office/drawing/2014/main" val="4010435839"/>
                    </a:ext>
                  </a:extLst>
                </a:gridCol>
                <a:gridCol w="1672816">
                  <a:extLst>
                    <a:ext uri="{9D8B030D-6E8A-4147-A177-3AD203B41FA5}">
                      <a16:colId xmlns:a16="http://schemas.microsoft.com/office/drawing/2014/main" val="678114443"/>
                    </a:ext>
                  </a:extLst>
                </a:gridCol>
                <a:gridCol w="1456969">
                  <a:extLst>
                    <a:ext uri="{9D8B030D-6E8A-4147-A177-3AD203B41FA5}">
                      <a16:colId xmlns:a16="http://schemas.microsoft.com/office/drawing/2014/main" val="3685883616"/>
                    </a:ext>
                  </a:extLst>
                </a:gridCol>
              </a:tblGrid>
              <a:tr h="338481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Rosie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Leonard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X10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VCE VM Year 11 Numeracy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45720439"/>
                  </a:ext>
                </a:extLst>
              </a:tr>
              <a:tr h="183664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Xavier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Pillai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X10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English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170615597"/>
                  </a:ext>
                </a:extLst>
              </a:tr>
              <a:tr h="338481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Xavier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Pillai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X10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English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082027486"/>
                  </a:ext>
                </a:extLst>
              </a:tr>
              <a:tr h="183664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Leni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Romein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X10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Mathematics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463017313"/>
                  </a:ext>
                </a:extLst>
              </a:tr>
              <a:tr h="183664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Leni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Romein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X10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Metal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873529024"/>
                  </a:ext>
                </a:extLst>
              </a:tr>
              <a:tr h="183664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Leni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Romein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X10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Science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98828203"/>
                  </a:ext>
                </a:extLst>
              </a:tr>
              <a:tr h="183664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Leni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Romein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X10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Visual Arts Year 7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036741988"/>
                  </a:ext>
                </a:extLst>
              </a:tr>
              <a:tr h="338481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Leni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Romein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X10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French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 dirty="0">
                          <a:effectLst/>
                        </a:rPr>
                        <a:t>SEL Personal Growth Award</a:t>
                      </a:r>
                      <a:endParaRPr lang="en-AU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252818182"/>
                  </a:ext>
                </a:extLst>
              </a:tr>
              <a:tr h="338481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Leni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Romein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X10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PE Health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283515518"/>
                  </a:ext>
                </a:extLst>
              </a:tr>
              <a:tr h="338481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Leni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Romein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X10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Wood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481590090"/>
                  </a:ext>
                </a:extLst>
              </a:tr>
              <a:tr h="183664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Charlie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Snare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X10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English 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222126234"/>
                  </a:ext>
                </a:extLst>
              </a:tr>
              <a:tr h="338481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Charlie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Snare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X10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Mathematics NHT Year 11 S1 - U4 Gen Maths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206792605"/>
                  </a:ext>
                </a:extLst>
              </a:tr>
              <a:tr h="338481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Charlie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Snare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X10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Psychology 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819823348"/>
                  </a:ext>
                </a:extLst>
              </a:tr>
              <a:tr h="183664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Adeline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Vereker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X10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Humanities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598979744"/>
                  </a:ext>
                </a:extLst>
              </a:tr>
              <a:tr h="338481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Adeline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Vereker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X10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Mathematics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940825006"/>
                  </a:ext>
                </a:extLst>
              </a:tr>
              <a:tr h="338481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Adeline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Vereker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X10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Religious Education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 dirty="0">
                          <a:effectLst/>
                        </a:rPr>
                        <a:t>SEL Personal Growth Award</a:t>
                      </a:r>
                      <a:endParaRPr lang="en-AU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409742779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F740FF77-8AFF-39E1-277C-2D8CAF41BA1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00803547"/>
              </p:ext>
            </p:extLst>
          </p:nvPr>
        </p:nvGraphicFramePr>
        <p:xfrm>
          <a:off x="387927" y="1680898"/>
          <a:ext cx="5406320" cy="43319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9184">
                  <a:extLst>
                    <a:ext uri="{9D8B030D-6E8A-4147-A177-3AD203B41FA5}">
                      <a16:colId xmlns:a16="http://schemas.microsoft.com/office/drawing/2014/main" val="4105468429"/>
                    </a:ext>
                  </a:extLst>
                </a:gridCol>
                <a:gridCol w="1021667">
                  <a:extLst>
                    <a:ext uri="{9D8B030D-6E8A-4147-A177-3AD203B41FA5}">
                      <a16:colId xmlns:a16="http://schemas.microsoft.com/office/drawing/2014/main" val="378483646"/>
                    </a:ext>
                  </a:extLst>
                </a:gridCol>
                <a:gridCol w="649184">
                  <a:extLst>
                    <a:ext uri="{9D8B030D-6E8A-4147-A177-3AD203B41FA5}">
                      <a16:colId xmlns:a16="http://schemas.microsoft.com/office/drawing/2014/main" val="2370720531"/>
                    </a:ext>
                  </a:extLst>
                </a:gridCol>
                <a:gridCol w="1649566">
                  <a:extLst>
                    <a:ext uri="{9D8B030D-6E8A-4147-A177-3AD203B41FA5}">
                      <a16:colId xmlns:a16="http://schemas.microsoft.com/office/drawing/2014/main" val="2157409011"/>
                    </a:ext>
                  </a:extLst>
                </a:gridCol>
                <a:gridCol w="1436719">
                  <a:extLst>
                    <a:ext uri="{9D8B030D-6E8A-4147-A177-3AD203B41FA5}">
                      <a16:colId xmlns:a16="http://schemas.microsoft.com/office/drawing/2014/main" val="2717027389"/>
                    </a:ext>
                  </a:extLst>
                </a:gridCol>
              </a:tblGrid>
              <a:tr h="292735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Perrie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Grant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X10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English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81303535"/>
                  </a:ext>
                </a:extLst>
              </a:tr>
              <a:tr h="158841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Flicky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Handreck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X10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English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591756186"/>
                  </a:ext>
                </a:extLst>
              </a:tr>
              <a:tr h="158841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Flicky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Handreck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X10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Humanities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162264464"/>
                  </a:ext>
                </a:extLst>
              </a:tr>
              <a:tr h="158841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Flicky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Handreck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X10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Mathematics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905728949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Flicky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Handreck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X10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Humanities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945867511"/>
                  </a:ext>
                </a:extLst>
              </a:tr>
              <a:tr h="158841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Samuel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Handreck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X10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PE Health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245970458"/>
                  </a:ext>
                </a:extLst>
              </a:tr>
              <a:tr h="158841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Samuel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Handreck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X10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Science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802251833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Samuel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Handreck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X10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Visual Communication Design - Dream House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406136172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Samuel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Handreck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X10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English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852598074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Samuel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Handreck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X10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PE Health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60355166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Ginger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Howard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X10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Food Studies 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574075926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Ivy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Kirby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X10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10 Core RE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848355485"/>
                  </a:ext>
                </a:extLst>
              </a:tr>
              <a:tr h="158841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Ruby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Lane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X10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PE Health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619854985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Ruby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Lane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X10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Mathematics Advanced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174982513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Ruby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Lane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X10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PE Health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200494215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Ruby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Lane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X10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Health and Human Development 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096312885"/>
                  </a:ext>
                </a:extLst>
              </a:tr>
              <a:tr h="158841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Sophie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Lane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X10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Food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133251219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Sophie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Lane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X10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Food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 dirty="0">
                          <a:effectLst/>
                        </a:rPr>
                        <a:t>SEL Personal Growth Award</a:t>
                      </a:r>
                      <a:endParaRPr lang="en-AU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555989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314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8014D-99C7-7FF3-101E-968C17549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Xavier 11 Award Winners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E0DA169-0423-7474-E5D4-7F74A1DBEA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6324345"/>
              </p:ext>
            </p:extLst>
          </p:nvPr>
        </p:nvGraphicFramePr>
        <p:xfrm>
          <a:off x="1413164" y="1303091"/>
          <a:ext cx="9476509" cy="46081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7927">
                  <a:extLst>
                    <a:ext uri="{9D8B030D-6E8A-4147-A177-3AD203B41FA5}">
                      <a16:colId xmlns:a16="http://schemas.microsoft.com/office/drawing/2014/main" val="1558752133"/>
                    </a:ext>
                  </a:extLst>
                </a:gridCol>
                <a:gridCol w="1790837">
                  <a:extLst>
                    <a:ext uri="{9D8B030D-6E8A-4147-A177-3AD203B41FA5}">
                      <a16:colId xmlns:a16="http://schemas.microsoft.com/office/drawing/2014/main" val="3480077852"/>
                    </a:ext>
                  </a:extLst>
                </a:gridCol>
                <a:gridCol w="1137927">
                  <a:extLst>
                    <a:ext uri="{9D8B030D-6E8A-4147-A177-3AD203B41FA5}">
                      <a16:colId xmlns:a16="http://schemas.microsoft.com/office/drawing/2014/main" val="634327692"/>
                    </a:ext>
                  </a:extLst>
                </a:gridCol>
                <a:gridCol w="2891455">
                  <a:extLst>
                    <a:ext uri="{9D8B030D-6E8A-4147-A177-3AD203B41FA5}">
                      <a16:colId xmlns:a16="http://schemas.microsoft.com/office/drawing/2014/main" val="4233512702"/>
                    </a:ext>
                  </a:extLst>
                </a:gridCol>
                <a:gridCol w="2518363">
                  <a:extLst>
                    <a:ext uri="{9D8B030D-6E8A-4147-A177-3AD203B41FA5}">
                      <a16:colId xmlns:a16="http://schemas.microsoft.com/office/drawing/2014/main" val="3618465105"/>
                    </a:ext>
                  </a:extLst>
                </a:gridCol>
              </a:tblGrid>
              <a:tr h="256010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Ella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Carey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X11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Textiles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30827916"/>
                  </a:ext>
                </a:extLst>
              </a:tr>
              <a:tr h="256010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Ella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Carey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X11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English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87703120"/>
                  </a:ext>
                </a:extLst>
              </a:tr>
              <a:tr h="256010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Ella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Carey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X11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French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3386539"/>
                  </a:ext>
                </a:extLst>
              </a:tr>
              <a:tr h="256010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Ella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Carey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X11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Science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9603790"/>
                  </a:ext>
                </a:extLst>
              </a:tr>
              <a:tr h="256010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Sienna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Goonan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X11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Visual Arts Year 7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8972372"/>
                  </a:ext>
                </a:extLst>
              </a:tr>
              <a:tr h="256010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James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Gorman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X11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Certificate of Religious Education 3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7981170"/>
                  </a:ext>
                </a:extLst>
              </a:tr>
              <a:tr h="256010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Ella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Lavery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X11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Biology 1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2799762"/>
                  </a:ext>
                </a:extLst>
              </a:tr>
              <a:tr h="256010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Ella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Lavery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X11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English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656009"/>
                  </a:ext>
                </a:extLst>
              </a:tr>
              <a:tr h="256010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Ella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Lavery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X11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PE Health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9283460"/>
                  </a:ext>
                </a:extLst>
              </a:tr>
              <a:tr h="256010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Ella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Lavery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X11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10 Youth Ministry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1293201"/>
                  </a:ext>
                </a:extLst>
              </a:tr>
              <a:tr h="256010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Ella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Lavery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X11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Science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9679407"/>
                  </a:ext>
                </a:extLst>
              </a:tr>
              <a:tr h="256010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Ella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Lavery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X11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Humanities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2488461"/>
                  </a:ext>
                </a:extLst>
              </a:tr>
              <a:tr h="256010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Ella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Lavery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X11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Mathematics NHT Year 10 S1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5450652"/>
                  </a:ext>
                </a:extLst>
              </a:tr>
              <a:tr h="256010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Ella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Lavery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X11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Science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9101946"/>
                  </a:ext>
                </a:extLst>
              </a:tr>
              <a:tr h="256010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Liam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Lavery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X11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9 Strength and Conditioning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34825835"/>
                  </a:ext>
                </a:extLst>
              </a:tr>
              <a:tr h="256010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Kayla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McKay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X11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English 1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4994260"/>
                  </a:ext>
                </a:extLst>
              </a:tr>
              <a:tr h="256010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Kayla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McKay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X11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Psychology 1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0093942"/>
                  </a:ext>
                </a:extLst>
              </a:tr>
              <a:tr h="256010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James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Mullane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X11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VCE VM Work Related Skills Year 11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 dirty="0">
                          <a:effectLst/>
                        </a:rPr>
                        <a:t>SEL Personal Growth Award</a:t>
                      </a:r>
                      <a:endParaRPr lang="en-AU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8674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9591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8014D-99C7-7FF3-101E-968C17549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Xavier 12 Award Winners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ECF97F7-0FDA-456D-5E05-47001BA888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7833541"/>
              </p:ext>
            </p:extLst>
          </p:nvPr>
        </p:nvGraphicFramePr>
        <p:xfrm>
          <a:off x="1246909" y="1378310"/>
          <a:ext cx="10019317" cy="47730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3107">
                  <a:extLst>
                    <a:ext uri="{9D8B030D-6E8A-4147-A177-3AD203B41FA5}">
                      <a16:colId xmlns:a16="http://schemas.microsoft.com/office/drawing/2014/main" val="2597340506"/>
                    </a:ext>
                  </a:extLst>
                </a:gridCol>
                <a:gridCol w="1893414">
                  <a:extLst>
                    <a:ext uri="{9D8B030D-6E8A-4147-A177-3AD203B41FA5}">
                      <a16:colId xmlns:a16="http://schemas.microsoft.com/office/drawing/2014/main" val="1482720659"/>
                    </a:ext>
                  </a:extLst>
                </a:gridCol>
                <a:gridCol w="1203107">
                  <a:extLst>
                    <a:ext uri="{9D8B030D-6E8A-4147-A177-3AD203B41FA5}">
                      <a16:colId xmlns:a16="http://schemas.microsoft.com/office/drawing/2014/main" val="1996952242"/>
                    </a:ext>
                  </a:extLst>
                </a:gridCol>
                <a:gridCol w="3057075">
                  <a:extLst>
                    <a:ext uri="{9D8B030D-6E8A-4147-A177-3AD203B41FA5}">
                      <a16:colId xmlns:a16="http://schemas.microsoft.com/office/drawing/2014/main" val="14904274"/>
                    </a:ext>
                  </a:extLst>
                </a:gridCol>
                <a:gridCol w="2662614">
                  <a:extLst>
                    <a:ext uri="{9D8B030D-6E8A-4147-A177-3AD203B41FA5}">
                      <a16:colId xmlns:a16="http://schemas.microsoft.com/office/drawing/2014/main" val="1881929277"/>
                    </a:ext>
                  </a:extLst>
                </a:gridCol>
              </a:tblGrid>
              <a:tr h="207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Pippa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Berry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Year 8  ESTEEM Program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9582489"/>
                  </a:ext>
                </a:extLst>
              </a:tr>
              <a:tr h="207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Pippa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Berry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Religious Education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6522038"/>
                  </a:ext>
                </a:extLst>
              </a:tr>
              <a:tr h="207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Pippa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Berry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Humanities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2030055"/>
                  </a:ext>
                </a:extLst>
              </a:tr>
              <a:tr h="207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Pippa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Berry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Religious Education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44203835"/>
                  </a:ext>
                </a:extLst>
              </a:tr>
              <a:tr h="207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Ash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Norris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Metal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44583801"/>
                  </a:ext>
                </a:extLst>
              </a:tr>
              <a:tr h="207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Zoe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Pepplinkhouse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French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3767456"/>
                  </a:ext>
                </a:extLst>
              </a:tr>
              <a:tr h="207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Zoe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Pepplinkhouse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Humanities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5881662"/>
                  </a:ext>
                </a:extLst>
              </a:tr>
              <a:tr h="207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Zoe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Pepplinkhouse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Visual Arts Year 7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1553715"/>
                  </a:ext>
                </a:extLst>
              </a:tr>
              <a:tr h="207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Zoe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Pepplinkhouse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Humanities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1725266"/>
                  </a:ext>
                </a:extLst>
              </a:tr>
              <a:tr h="207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Zoe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Pepplinkhouse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French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1621303"/>
                  </a:ext>
                </a:extLst>
              </a:tr>
              <a:tr h="207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Zoe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Pepplinkhouse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PE Health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5745115"/>
                  </a:ext>
                </a:extLst>
              </a:tr>
              <a:tr h="207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Zoe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Pepplinkhouse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Science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7704148"/>
                  </a:ext>
                </a:extLst>
              </a:tr>
              <a:tr h="207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Zoe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Pepplinkhouse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Wood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3763096"/>
                  </a:ext>
                </a:extLst>
              </a:tr>
              <a:tr h="207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Clara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Powell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Metal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3926322"/>
                  </a:ext>
                </a:extLst>
              </a:tr>
              <a:tr h="207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Clara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Powell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Science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0286081"/>
                  </a:ext>
                </a:extLst>
              </a:tr>
              <a:tr h="207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Clara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Powell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Visual Arts Year 7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37741492"/>
                  </a:ext>
                </a:extLst>
              </a:tr>
              <a:tr h="207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Clara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Powell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French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6646108"/>
                  </a:ext>
                </a:extLst>
              </a:tr>
              <a:tr h="207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Clara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Powell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Science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29624486"/>
                  </a:ext>
                </a:extLst>
              </a:tr>
              <a:tr h="207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Clara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Powell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Metal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488501"/>
                  </a:ext>
                </a:extLst>
              </a:tr>
              <a:tr h="207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Clara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Powell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Wood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6098476"/>
                  </a:ext>
                </a:extLst>
              </a:tr>
              <a:tr h="207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Benjamin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Schnerring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Humanities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52423871"/>
                  </a:ext>
                </a:extLst>
              </a:tr>
              <a:tr h="207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Aidan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Sliwa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Metal - Fabrication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3603867"/>
                  </a:ext>
                </a:extLst>
              </a:tr>
              <a:tr h="207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Campbell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White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History Revolutions 3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 dirty="0">
                          <a:effectLst/>
                        </a:rPr>
                        <a:t>Academic Award</a:t>
                      </a:r>
                      <a:endParaRPr lang="en-AU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295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634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8014D-99C7-7FF3-101E-968C17549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Xavier 13 Award Winners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059A09B-64A6-8CE7-099A-42D12FA634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7392316"/>
              </p:ext>
            </p:extLst>
          </p:nvPr>
        </p:nvGraphicFramePr>
        <p:xfrm>
          <a:off x="1348509" y="1245035"/>
          <a:ext cx="9917716" cy="5220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0907">
                  <a:extLst>
                    <a:ext uri="{9D8B030D-6E8A-4147-A177-3AD203B41FA5}">
                      <a16:colId xmlns:a16="http://schemas.microsoft.com/office/drawing/2014/main" val="2226022077"/>
                    </a:ext>
                  </a:extLst>
                </a:gridCol>
                <a:gridCol w="1874213">
                  <a:extLst>
                    <a:ext uri="{9D8B030D-6E8A-4147-A177-3AD203B41FA5}">
                      <a16:colId xmlns:a16="http://schemas.microsoft.com/office/drawing/2014/main" val="3948309416"/>
                    </a:ext>
                  </a:extLst>
                </a:gridCol>
                <a:gridCol w="1190907">
                  <a:extLst>
                    <a:ext uri="{9D8B030D-6E8A-4147-A177-3AD203B41FA5}">
                      <a16:colId xmlns:a16="http://schemas.microsoft.com/office/drawing/2014/main" val="2024416748"/>
                    </a:ext>
                  </a:extLst>
                </a:gridCol>
                <a:gridCol w="3026075">
                  <a:extLst>
                    <a:ext uri="{9D8B030D-6E8A-4147-A177-3AD203B41FA5}">
                      <a16:colId xmlns:a16="http://schemas.microsoft.com/office/drawing/2014/main" val="2782081276"/>
                    </a:ext>
                  </a:extLst>
                </a:gridCol>
                <a:gridCol w="2635614">
                  <a:extLst>
                    <a:ext uri="{9D8B030D-6E8A-4147-A177-3AD203B41FA5}">
                      <a16:colId xmlns:a16="http://schemas.microsoft.com/office/drawing/2014/main" val="2843382147"/>
                    </a:ext>
                  </a:extLst>
                </a:gridCol>
              </a:tblGrid>
              <a:tr h="2022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Berry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X13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extLst>
                  <a:ext uri="{0D108BD9-81ED-4DB2-BD59-A6C34878D82A}">
                    <a16:rowId xmlns:a16="http://schemas.microsoft.com/office/drawing/2014/main" val="507169990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Berry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X13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extLst>
                  <a:ext uri="{0D108BD9-81ED-4DB2-BD59-A6C34878D82A}">
                    <a16:rowId xmlns:a16="http://schemas.microsoft.com/office/drawing/2014/main" val="2432117137"/>
                  </a:ext>
                </a:extLst>
              </a:tr>
              <a:tr h="36609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Paris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Govan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X13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Health and Human Development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extLst>
                  <a:ext uri="{0D108BD9-81ED-4DB2-BD59-A6C34878D82A}">
                    <a16:rowId xmlns:a16="http://schemas.microsoft.com/office/drawing/2014/main" val="703882710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Paris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Govan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X13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Religion and Society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extLst>
                  <a:ext uri="{0D108BD9-81ED-4DB2-BD59-A6C34878D82A}">
                    <a16:rowId xmlns:a16="http://schemas.microsoft.com/office/drawing/2014/main" val="1051018854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Xavier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Jones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X13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extLst>
                  <a:ext uri="{0D108BD9-81ED-4DB2-BD59-A6C34878D82A}">
                    <a16:rowId xmlns:a16="http://schemas.microsoft.com/office/drawing/2014/main" val="1866949269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Xavier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Jones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X13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Wood - Furniture Design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extLst>
                  <a:ext uri="{0D108BD9-81ED-4DB2-BD59-A6C34878D82A}">
                    <a16:rowId xmlns:a16="http://schemas.microsoft.com/office/drawing/2014/main" val="2309662246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Charlotte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Logan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X13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General Mathematics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extLst>
                  <a:ext uri="{0D108BD9-81ED-4DB2-BD59-A6C34878D82A}">
                    <a16:rowId xmlns:a16="http://schemas.microsoft.com/office/drawing/2014/main" val="3336930305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Amelia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Mosely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X13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extLst>
                  <a:ext uri="{0D108BD9-81ED-4DB2-BD59-A6C34878D82A}">
                    <a16:rowId xmlns:a16="http://schemas.microsoft.com/office/drawing/2014/main" val="3450421694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Ava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Muzik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X13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extLst>
                  <a:ext uri="{0D108BD9-81ED-4DB2-BD59-A6C34878D82A}">
                    <a16:rowId xmlns:a16="http://schemas.microsoft.com/office/drawing/2014/main" val="2769536255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Ava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Muzik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X13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extLst>
                  <a:ext uri="{0D108BD9-81ED-4DB2-BD59-A6C34878D82A}">
                    <a16:rowId xmlns:a16="http://schemas.microsoft.com/office/drawing/2014/main" val="4239423967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Ava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Muzik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X13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Food - Cooking for Life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extLst>
                  <a:ext uri="{0D108BD9-81ED-4DB2-BD59-A6C34878D82A}">
                    <a16:rowId xmlns:a16="http://schemas.microsoft.com/office/drawing/2014/main" val="400049140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Sophie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Sawicki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X13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Textiles - Machine Madness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extLst>
                  <a:ext uri="{0D108BD9-81ED-4DB2-BD59-A6C34878D82A}">
                    <a16:rowId xmlns:a16="http://schemas.microsoft.com/office/drawing/2014/main" val="2150508400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Archie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Sims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X13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Music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extLst>
                  <a:ext uri="{0D108BD9-81ED-4DB2-BD59-A6C34878D82A}">
                    <a16:rowId xmlns:a16="http://schemas.microsoft.com/office/drawing/2014/main" val="2855417339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Archie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Sims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X13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8 Information Technology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extLst>
                  <a:ext uri="{0D108BD9-81ED-4DB2-BD59-A6C34878D82A}">
                    <a16:rowId xmlns:a16="http://schemas.microsoft.com/office/drawing/2014/main" val="3757471021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Archie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Sims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X13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extLst>
                  <a:ext uri="{0D108BD9-81ED-4DB2-BD59-A6C34878D82A}">
                    <a16:rowId xmlns:a16="http://schemas.microsoft.com/office/drawing/2014/main" val="4138992700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Archie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Sims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X13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extLst>
                  <a:ext uri="{0D108BD9-81ED-4DB2-BD59-A6C34878D82A}">
                    <a16:rowId xmlns:a16="http://schemas.microsoft.com/office/drawing/2014/main" val="2576204710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Jake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Sims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X13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extLst>
                  <a:ext uri="{0D108BD9-81ED-4DB2-BD59-A6C34878D82A}">
                    <a16:rowId xmlns:a16="http://schemas.microsoft.com/office/drawing/2014/main" val="113284780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Jake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Sims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X13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Food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extLst>
                  <a:ext uri="{0D108BD9-81ED-4DB2-BD59-A6C34878D82A}">
                    <a16:rowId xmlns:a16="http://schemas.microsoft.com/office/drawing/2014/main" val="2597877917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Caleb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Smith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X13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Media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extLst>
                  <a:ext uri="{0D108BD9-81ED-4DB2-BD59-A6C34878D82A}">
                    <a16:rowId xmlns:a16="http://schemas.microsoft.com/office/drawing/2014/main" val="2118126089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Imogen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Tuffen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X13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extLst>
                  <a:ext uri="{0D108BD9-81ED-4DB2-BD59-A6C34878D82A}">
                    <a16:rowId xmlns:a16="http://schemas.microsoft.com/office/drawing/2014/main" val="3017837860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Imogen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Tuffen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X13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Textiles - Machine Madness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extLst>
                  <a:ext uri="{0D108BD9-81ED-4DB2-BD59-A6C34878D82A}">
                    <a16:rowId xmlns:a16="http://schemas.microsoft.com/office/drawing/2014/main" val="4063504376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Imogen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Tuffen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X13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Art  - Art Influences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extLst>
                  <a:ext uri="{0D108BD9-81ED-4DB2-BD59-A6C34878D82A}">
                    <a16:rowId xmlns:a16="http://schemas.microsoft.com/office/drawing/2014/main" val="1974245015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Imogen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Tuffen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X13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extLst>
                  <a:ext uri="{0D108BD9-81ED-4DB2-BD59-A6C34878D82A}">
                    <a16:rowId xmlns:a16="http://schemas.microsoft.com/office/drawing/2014/main" val="2236588916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Imogen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Tuffen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X13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Food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extLst>
                  <a:ext uri="{0D108BD9-81ED-4DB2-BD59-A6C34878D82A}">
                    <a16:rowId xmlns:a16="http://schemas.microsoft.com/office/drawing/2014/main" val="1406819806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Haylee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Vanderkley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X13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Art Making and Exhibiting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 dirty="0">
                          <a:effectLst/>
                        </a:rPr>
                        <a:t>SEL Personal Growth Award</a:t>
                      </a:r>
                      <a:endParaRPr lang="en-AU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7" marR="8897" marT="8897" marB="0" anchor="b"/>
                </a:tc>
                <a:extLst>
                  <a:ext uri="{0D108BD9-81ED-4DB2-BD59-A6C34878D82A}">
                    <a16:rowId xmlns:a16="http://schemas.microsoft.com/office/drawing/2014/main" val="4029073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0908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8014D-99C7-7FF3-101E-968C17549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Xavier 14 Award Winners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6350188-9F18-E383-AAFA-E20D462B2A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8599189"/>
              </p:ext>
            </p:extLst>
          </p:nvPr>
        </p:nvGraphicFramePr>
        <p:xfrm>
          <a:off x="925775" y="1422963"/>
          <a:ext cx="9880769" cy="44328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6470">
                  <a:extLst>
                    <a:ext uri="{9D8B030D-6E8A-4147-A177-3AD203B41FA5}">
                      <a16:colId xmlns:a16="http://schemas.microsoft.com/office/drawing/2014/main" val="124579922"/>
                    </a:ext>
                  </a:extLst>
                </a:gridCol>
                <a:gridCol w="1867232">
                  <a:extLst>
                    <a:ext uri="{9D8B030D-6E8A-4147-A177-3AD203B41FA5}">
                      <a16:colId xmlns:a16="http://schemas.microsoft.com/office/drawing/2014/main" val="3861639435"/>
                    </a:ext>
                  </a:extLst>
                </a:gridCol>
                <a:gridCol w="1186470">
                  <a:extLst>
                    <a:ext uri="{9D8B030D-6E8A-4147-A177-3AD203B41FA5}">
                      <a16:colId xmlns:a16="http://schemas.microsoft.com/office/drawing/2014/main" val="1976613378"/>
                    </a:ext>
                  </a:extLst>
                </a:gridCol>
                <a:gridCol w="3014802">
                  <a:extLst>
                    <a:ext uri="{9D8B030D-6E8A-4147-A177-3AD203B41FA5}">
                      <a16:colId xmlns:a16="http://schemas.microsoft.com/office/drawing/2014/main" val="588833364"/>
                    </a:ext>
                  </a:extLst>
                </a:gridCol>
                <a:gridCol w="2625795">
                  <a:extLst>
                    <a:ext uri="{9D8B030D-6E8A-4147-A177-3AD203B41FA5}">
                      <a16:colId xmlns:a16="http://schemas.microsoft.com/office/drawing/2014/main" val="2938349283"/>
                    </a:ext>
                  </a:extLst>
                </a:gridCol>
              </a:tblGrid>
              <a:tr h="27705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Hunter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Bennett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General Mathematics 3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49969236"/>
                  </a:ext>
                </a:extLst>
              </a:tr>
              <a:tr h="27705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Keely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Brisbane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Business Management 3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2869477"/>
                  </a:ext>
                </a:extLst>
              </a:tr>
              <a:tr h="27705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Madeline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Coffey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General Mathematics 3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96083107"/>
                  </a:ext>
                </a:extLst>
              </a:tr>
              <a:tr h="27705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Madeline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Coffey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Certificate of Religious Education 3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94351183"/>
                  </a:ext>
                </a:extLst>
              </a:tr>
              <a:tr h="27705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Violet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Fyfe-Jennings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Creative Art Practice 1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7536584"/>
                  </a:ext>
                </a:extLst>
              </a:tr>
              <a:tr h="27705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Violet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Fyfe-Jennings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Media 1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2031074"/>
                  </a:ext>
                </a:extLst>
              </a:tr>
              <a:tr h="27705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Violet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Fyfe-Jennings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Psychology 1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9255424"/>
                  </a:ext>
                </a:extLst>
              </a:tr>
              <a:tr h="27705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William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Hollitt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Drama 3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02854848"/>
                  </a:ext>
                </a:extLst>
              </a:tr>
              <a:tr h="27705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Tahlia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Jacka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Art  - Art Influences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5914047"/>
                  </a:ext>
                </a:extLst>
              </a:tr>
              <a:tr h="27705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Owen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Montgomery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PE Health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4728036"/>
                  </a:ext>
                </a:extLst>
              </a:tr>
              <a:tr h="27705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Marlin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Phillips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Drama 1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36128113"/>
                  </a:ext>
                </a:extLst>
              </a:tr>
              <a:tr h="27705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Marlin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Phillips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English Language 1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02614707"/>
                  </a:ext>
                </a:extLst>
              </a:tr>
              <a:tr h="27705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Finn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Stevens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English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2758330"/>
                  </a:ext>
                </a:extLst>
              </a:tr>
              <a:tr h="27705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Finn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Stevens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Food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2484000"/>
                  </a:ext>
                </a:extLst>
              </a:tr>
              <a:tr h="27705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Ivy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Storey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Mathematics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1901391"/>
                  </a:ext>
                </a:extLst>
              </a:tr>
              <a:tr h="27705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Ivy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 dirty="0">
                          <a:effectLst/>
                        </a:rPr>
                        <a:t>Storey</a:t>
                      </a:r>
                      <a:endParaRPr lang="en-AU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Science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 dirty="0">
                          <a:effectLst/>
                        </a:rPr>
                        <a:t>Academic Award</a:t>
                      </a:r>
                      <a:endParaRPr lang="en-AU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9001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8207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8014D-99C7-7FF3-101E-968C17549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Xavier 15 Award Winners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F0AA173-805E-24C9-B990-1723C42D8C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5648287"/>
              </p:ext>
            </p:extLst>
          </p:nvPr>
        </p:nvGraphicFramePr>
        <p:xfrm>
          <a:off x="925774" y="1540150"/>
          <a:ext cx="10157861" cy="45558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743">
                  <a:extLst>
                    <a:ext uri="{9D8B030D-6E8A-4147-A177-3AD203B41FA5}">
                      <a16:colId xmlns:a16="http://schemas.microsoft.com/office/drawing/2014/main" val="1837042043"/>
                    </a:ext>
                  </a:extLst>
                </a:gridCol>
                <a:gridCol w="1919596">
                  <a:extLst>
                    <a:ext uri="{9D8B030D-6E8A-4147-A177-3AD203B41FA5}">
                      <a16:colId xmlns:a16="http://schemas.microsoft.com/office/drawing/2014/main" val="893589820"/>
                    </a:ext>
                  </a:extLst>
                </a:gridCol>
                <a:gridCol w="1219743">
                  <a:extLst>
                    <a:ext uri="{9D8B030D-6E8A-4147-A177-3AD203B41FA5}">
                      <a16:colId xmlns:a16="http://schemas.microsoft.com/office/drawing/2014/main" val="4192868537"/>
                    </a:ext>
                  </a:extLst>
                </a:gridCol>
                <a:gridCol w="3099347">
                  <a:extLst>
                    <a:ext uri="{9D8B030D-6E8A-4147-A177-3AD203B41FA5}">
                      <a16:colId xmlns:a16="http://schemas.microsoft.com/office/drawing/2014/main" val="3649542560"/>
                    </a:ext>
                  </a:extLst>
                </a:gridCol>
                <a:gridCol w="2699432">
                  <a:extLst>
                    <a:ext uri="{9D8B030D-6E8A-4147-A177-3AD203B41FA5}">
                      <a16:colId xmlns:a16="http://schemas.microsoft.com/office/drawing/2014/main" val="2054520046"/>
                    </a:ext>
                  </a:extLst>
                </a:gridCol>
              </a:tblGrid>
              <a:tr h="267991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Rydan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Dickins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X15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VM Personal Development Year 11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6639425"/>
                  </a:ext>
                </a:extLst>
              </a:tr>
              <a:tr h="267991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Ada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Madigan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X15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Humanities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5488053"/>
                  </a:ext>
                </a:extLst>
              </a:tr>
              <a:tr h="267991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Ada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Madigan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X15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English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9941210"/>
                  </a:ext>
                </a:extLst>
              </a:tr>
              <a:tr h="267991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Nyah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Madigan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X15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Foundation Maths Unit 3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0383526"/>
                  </a:ext>
                </a:extLst>
              </a:tr>
              <a:tr h="267991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Willem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Madigan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X15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English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3064147"/>
                  </a:ext>
                </a:extLst>
              </a:tr>
              <a:tr h="267991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Emma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McCarty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X15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French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8796529"/>
                  </a:ext>
                </a:extLst>
              </a:tr>
              <a:tr h="267991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Raina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O'Donnell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X15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Science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9721786"/>
                  </a:ext>
                </a:extLst>
              </a:tr>
              <a:tr h="267991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Raina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O'Donnell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X15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Visual Arts Year 7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6080435"/>
                  </a:ext>
                </a:extLst>
              </a:tr>
              <a:tr h="267991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Raina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O'Donnell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X15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Visual Arts Year 7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9745125"/>
                  </a:ext>
                </a:extLst>
              </a:tr>
              <a:tr h="267991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Raina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O'Donnell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X15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English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3022689"/>
                  </a:ext>
                </a:extLst>
              </a:tr>
              <a:tr h="267991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Raina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O'Donnell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X15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Mathematics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0306896"/>
                  </a:ext>
                </a:extLst>
              </a:tr>
              <a:tr h="267991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Reid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X15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Drama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8908757"/>
                  </a:ext>
                </a:extLst>
              </a:tr>
              <a:tr h="267991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Aiden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Taylor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X15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English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5093776"/>
                  </a:ext>
                </a:extLst>
              </a:tr>
              <a:tr h="267991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Aiden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Taylor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X15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Mathematics NHT Year 10 S1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41656402"/>
                  </a:ext>
                </a:extLst>
              </a:tr>
              <a:tr h="267991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Aiden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Taylor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X15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Science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6218196"/>
                  </a:ext>
                </a:extLst>
              </a:tr>
              <a:tr h="267991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Darcy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Trewin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X15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Food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3539651"/>
                  </a:ext>
                </a:extLst>
              </a:tr>
              <a:tr h="267991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Darcy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Trewin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X15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Textiles - Machine Madness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 dirty="0">
                          <a:effectLst/>
                        </a:rPr>
                        <a:t>SEL Personal Growth Award</a:t>
                      </a:r>
                      <a:endParaRPr lang="en-AU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3107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26070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8014D-99C7-7FF3-101E-968C17549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Xavier 16 Award Winners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B46FCBB-6749-C9BE-45D6-CBD3CB991B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1438419"/>
              </p:ext>
            </p:extLst>
          </p:nvPr>
        </p:nvGraphicFramePr>
        <p:xfrm>
          <a:off x="1080656" y="1374471"/>
          <a:ext cx="10030688" cy="4703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472">
                  <a:extLst>
                    <a:ext uri="{9D8B030D-6E8A-4147-A177-3AD203B41FA5}">
                      <a16:colId xmlns:a16="http://schemas.microsoft.com/office/drawing/2014/main" val="244686437"/>
                    </a:ext>
                  </a:extLst>
                </a:gridCol>
                <a:gridCol w="1895563">
                  <a:extLst>
                    <a:ext uri="{9D8B030D-6E8A-4147-A177-3AD203B41FA5}">
                      <a16:colId xmlns:a16="http://schemas.microsoft.com/office/drawing/2014/main" val="3978809140"/>
                    </a:ext>
                  </a:extLst>
                </a:gridCol>
                <a:gridCol w="1204472">
                  <a:extLst>
                    <a:ext uri="{9D8B030D-6E8A-4147-A177-3AD203B41FA5}">
                      <a16:colId xmlns:a16="http://schemas.microsoft.com/office/drawing/2014/main" val="4130926603"/>
                    </a:ext>
                  </a:extLst>
                </a:gridCol>
                <a:gridCol w="3060545">
                  <a:extLst>
                    <a:ext uri="{9D8B030D-6E8A-4147-A177-3AD203B41FA5}">
                      <a16:colId xmlns:a16="http://schemas.microsoft.com/office/drawing/2014/main" val="3760510028"/>
                    </a:ext>
                  </a:extLst>
                </a:gridCol>
                <a:gridCol w="2665636">
                  <a:extLst>
                    <a:ext uri="{9D8B030D-6E8A-4147-A177-3AD203B41FA5}">
                      <a16:colId xmlns:a16="http://schemas.microsoft.com/office/drawing/2014/main" val="3428641715"/>
                    </a:ext>
                  </a:extLst>
                </a:gridCol>
              </a:tblGrid>
              <a:tr h="235153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Lucy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Cochrane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X16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Wood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49685346"/>
                  </a:ext>
                </a:extLst>
              </a:tr>
              <a:tr h="235153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Lucy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Cochrane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X16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Mathematics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6375136"/>
                  </a:ext>
                </a:extLst>
              </a:tr>
              <a:tr h="235153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Lucy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Cochrane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X16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Wood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96668842"/>
                  </a:ext>
                </a:extLst>
              </a:tr>
              <a:tr h="235153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Mabel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Croucher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X16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PE Health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87630961"/>
                  </a:ext>
                </a:extLst>
              </a:tr>
              <a:tr h="235153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Kaley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Pinder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X16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10 Hands on Learning Program - Numeracy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28087667"/>
                  </a:ext>
                </a:extLst>
              </a:tr>
              <a:tr h="235153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Matthew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Powell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X16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VCE VM Industry Skills Year 11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249102"/>
                  </a:ext>
                </a:extLst>
              </a:tr>
              <a:tr h="235153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Matthew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Powell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X16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VCE VM Year 11 Numeracy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6956837"/>
                  </a:ext>
                </a:extLst>
              </a:tr>
              <a:tr h="235153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Emma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Reed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X16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Science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4241198"/>
                  </a:ext>
                </a:extLst>
              </a:tr>
              <a:tr h="235153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Emma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Reed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X16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English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869548"/>
                  </a:ext>
                </a:extLst>
              </a:tr>
              <a:tr h="235153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Emma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Reed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X16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9 Strength and Conditioning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6963897"/>
                  </a:ext>
                </a:extLst>
              </a:tr>
              <a:tr h="235153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Emma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Reed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X16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Science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0654713"/>
                  </a:ext>
                </a:extLst>
              </a:tr>
              <a:tr h="235153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Gabriel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Russell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X16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Food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6405463"/>
                  </a:ext>
                </a:extLst>
              </a:tr>
              <a:tr h="235153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Brooke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Spencer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X16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French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29698024"/>
                  </a:ext>
                </a:extLst>
              </a:tr>
              <a:tr h="235153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Brooke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Spencer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X16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Mathematics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77518359"/>
                  </a:ext>
                </a:extLst>
              </a:tr>
              <a:tr h="235153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Brooke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Spencer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X16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Religious Education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2606412"/>
                  </a:ext>
                </a:extLst>
              </a:tr>
              <a:tr h="235153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Cooper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Tait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X16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Humanities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8225122"/>
                  </a:ext>
                </a:extLst>
              </a:tr>
              <a:tr h="235153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Cooper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Tait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X16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PE Health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6216750"/>
                  </a:ext>
                </a:extLst>
              </a:tr>
              <a:tr h="235153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Cooper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Tait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X16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Science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8923000"/>
                  </a:ext>
                </a:extLst>
              </a:tr>
              <a:tr h="235153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Cooper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Tait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X16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Metal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9443470"/>
                  </a:ext>
                </a:extLst>
              </a:tr>
              <a:tr h="235153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Monique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Vereker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X16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General Mathematics 1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 dirty="0">
                          <a:effectLst/>
                        </a:rPr>
                        <a:t>SEL Personal Growth Award</a:t>
                      </a:r>
                      <a:endParaRPr lang="en-AU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30309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8014D-99C7-7FF3-101E-968C17549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Xavier 1 Award Winners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9DC4C41-0B7C-855F-1D6C-0203C8D5A2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301349"/>
              </p:ext>
            </p:extLst>
          </p:nvPr>
        </p:nvGraphicFramePr>
        <p:xfrm>
          <a:off x="1953208" y="1217160"/>
          <a:ext cx="7781731" cy="47720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9519">
                  <a:extLst>
                    <a:ext uri="{9D8B030D-6E8A-4147-A177-3AD203B41FA5}">
                      <a16:colId xmlns:a16="http://schemas.microsoft.com/office/drawing/2014/main" val="3165716372"/>
                    </a:ext>
                  </a:extLst>
                </a:gridCol>
                <a:gridCol w="1550619">
                  <a:extLst>
                    <a:ext uri="{9D8B030D-6E8A-4147-A177-3AD203B41FA5}">
                      <a16:colId xmlns:a16="http://schemas.microsoft.com/office/drawing/2014/main" val="1109897979"/>
                    </a:ext>
                  </a:extLst>
                </a:gridCol>
                <a:gridCol w="1973221">
                  <a:extLst>
                    <a:ext uri="{9D8B030D-6E8A-4147-A177-3AD203B41FA5}">
                      <a16:colId xmlns:a16="http://schemas.microsoft.com/office/drawing/2014/main" val="2192404955"/>
                    </a:ext>
                  </a:extLst>
                </a:gridCol>
                <a:gridCol w="1720552">
                  <a:extLst>
                    <a:ext uri="{9D8B030D-6E8A-4147-A177-3AD203B41FA5}">
                      <a16:colId xmlns:a16="http://schemas.microsoft.com/office/drawing/2014/main" val="1880211016"/>
                    </a:ext>
                  </a:extLst>
                </a:gridCol>
                <a:gridCol w="963575">
                  <a:extLst>
                    <a:ext uri="{9D8B030D-6E8A-4147-A177-3AD203B41FA5}">
                      <a16:colId xmlns:a16="http://schemas.microsoft.com/office/drawing/2014/main" val="3514556956"/>
                    </a:ext>
                  </a:extLst>
                </a:gridCol>
                <a:gridCol w="684245">
                  <a:extLst>
                    <a:ext uri="{9D8B030D-6E8A-4147-A177-3AD203B41FA5}">
                      <a16:colId xmlns:a16="http://schemas.microsoft.com/office/drawing/2014/main" val="3889992586"/>
                    </a:ext>
                  </a:extLst>
                </a:gridCol>
              </a:tblGrid>
              <a:tr h="221987"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Darcy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 dirty="0">
                          <a:effectLst/>
                        </a:rPr>
                        <a:t>Cramer</a:t>
                      </a:r>
                      <a:endParaRPr lang="en-AU" sz="13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Indonesian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Academic Award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X1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extLst>
                  <a:ext uri="{0D108BD9-81ED-4DB2-BD59-A6C34878D82A}">
                    <a16:rowId xmlns:a16="http://schemas.microsoft.com/office/drawing/2014/main" val="538572001"/>
                  </a:ext>
                </a:extLst>
              </a:tr>
              <a:tr h="221987"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Darcy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Cramer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Religious Education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SEL Personal Growth Award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X1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extLst>
                  <a:ext uri="{0D108BD9-81ED-4DB2-BD59-A6C34878D82A}">
                    <a16:rowId xmlns:a16="http://schemas.microsoft.com/office/drawing/2014/main" val="766318000"/>
                  </a:ext>
                </a:extLst>
              </a:tr>
              <a:tr h="221987"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Lily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Curtis-Panozzo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PE Health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Academic Award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X1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extLst>
                  <a:ext uri="{0D108BD9-81ED-4DB2-BD59-A6C34878D82A}">
                    <a16:rowId xmlns:a16="http://schemas.microsoft.com/office/drawing/2014/main" val="2406642462"/>
                  </a:ext>
                </a:extLst>
              </a:tr>
              <a:tr h="221987"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Lily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Curtis-Panozzo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Music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SEL Personal Growth Award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X1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extLst>
                  <a:ext uri="{0D108BD9-81ED-4DB2-BD59-A6C34878D82A}">
                    <a16:rowId xmlns:a16="http://schemas.microsoft.com/office/drawing/2014/main" val="811835407"/>
                  </a:ext>
                </a:extLst>
              </a:tr>
              <a:tr h="221987"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Lily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Curtis-Panozzo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PE Health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SEL Personal Growth Award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X1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extLst>
                  <a:ext uri="{0D108BD9-81ED-4DB2-BD59-A6C34878D82A}">
                    <a16:rowId xmlns:a16="http://schemas.microsoft.com/office/drawing/2014/main" val="2680668118"/>
                  </a:ext>
                </a:extLst>
              </a:tr>
              <a:tr h="221987"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Lily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Curtis-Panozzo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Science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SEL Personal Growth Award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X1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extLst>
                  <a:ext uri="{0D108BD9-81ED-4DB2-BD59-A6C34878D82A}">
                    <a16:rowId xmlns:a16="http://schemas.microsoft.com/office/drawing/2014/main" val="1010078604"/>
                  </a:ext>
                </a:extLst>
              </a:tr>
              <a:tr h="221987"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Lily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Curtis-Panozzo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Textiles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SEL Personal Growth Award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X1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extLst>
                  <a:ext uri="{0D108BD9-81ED-4DB2-BD59-A6C34878D82A}">
                    <a16:rowId xmlns:a16="http://schemas.microsoft.com/office/drawing/2014/main" val="1958309202"/>
                  </a:ext>
                </a:extLst>
              </a:tr>
              <a:tr h="221987"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Joey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Elksnis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Textiles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Academic Award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X1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extLst>
                  <a:ext uri="{0D108BD9-81ED-4DB2-BD59-A6C34878D82A}">
                    <a16:rowId xmlns:a16="http://schemas.microsoft.com/office/drawing/2014/main" val="176482978"/>
                  </a:ext>
                </a:extLst>
              </a:tr>
              <a:tr h="221987"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Joey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Elksnis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Textiles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SEL Personal Growth Award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 dirty="0">
                          <a:effectLst/>
                        </a:rPr>
                        <a:t>X1</a:t>
                      </a:r>
                      <a:endParaRPr lang="en-AU" sz="13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extLst>
                  <a:ext uri="{0D108BD9-81ED-4DB2-BD59-A6C34878D82A}">
                    <a16:rowId xmlns:a16="http://schemas.microsoft.com/office/drawing/2014/main" val="4002506263"/>
                  </a:ext>
                </a:extLst>
              </a:tr>
              <a:tr h="221987"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Karl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Elksnis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Food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SEL Personal Growth Award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X1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extLst>
                  <a:ext uri="{0D108BD9-81ED-4DB2-BD59-A6C34878D82A}">
                    <a16:rowId xmlns:a16="http://schemas.microsoft.com/office/drawing/2014/main" val="1033679839"/>
                  </a:ext>
                </a:extLst>
              </a:tr>
              <a:tr h="221987"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Liam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Galvin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PE Health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Academic Award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X1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extLst>
                  <a:ext uri="{0D108BD9-81ED-4DB2-BD59-A6C34878D82A}">
                    <a16:rowId xmlns:a16="http://schemas.microsoft.com/office/drawing/2014/main" val="2271207677"/>
                  </a:ext>
                </a:extLst>
              </a:tr>
              <a:tr h="221987"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Liam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Galvin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Mathematics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Academic Award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X1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extLst>
                  <a:ext uri="{0D108BD9-81ED-4DB2-BD59-A6C34878D82A}">
                    <a16:rowId xmlns:a16="http://schemas.microsoft.com/office/drawing/2014/main" val="1167174922"/>
                  </a:ext>
                </a:extLst>
              </a:tr>
              <a:tr h="221987"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Liam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Galvin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English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SEL Personal Growth Award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X1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extLst>
                  <a:ext uri="{0D108BD9-81ED-4DB2-BD59-A6C34878D82A}">
                    <a16:rowId xmlns:a16="http://schemas.microsoft.com/office/drawing/2014/main" val="2531839778"/>
                  </a:ext>
                </a:extLst>
              </a:tr>
              <a:tr h="221987"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Liam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Galvin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Wood - Design in Furniture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SEL Personal Growth Award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X1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extLst>
                  <a:ext uri="{0D108BD9-81ED-4DB2-BD59-A6C34878D82A}">
                    <a16:rowId xmlns:a16="http://schemas.microsoft.com/office/drawing/2014/main" val="913896993"/>
                  </a:ext>
                </a:extLst>
              </a:tr>
              <a:tr h="409426"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Milan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Pilmore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Health and Human Development 1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Academic Award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X1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extLst>
                  <a:ext uri="{0D108BD9-81ED-4DB2-BD59-A6C34878D82A}">
                    <a16:rowId xmlns:a16="http://schemas.microsoft.com/office/drawing/2014/main" val="928177380"/>
                  </a:ext>
                </a:extLst>
              </a:tr>
              <a:tr h="221987"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Milan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Pilmore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General Mathematics 1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Academic Award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X1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extLst>
                  <a:ext uri="{0D108BD9-81ED-4DB2-BD59-A6C34878D82A}">
                    <a16:rowId xmlns:a16="http://schemas.microsoft.com/office/drawing/2014/main" val="1972405297"/>
                  </a:ext>
                </a:extLst>
              </a:tr>
              <a:tr h="409426"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Milan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Pilmore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Health and Human Development 1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SEL Personal Growth Award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X1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extLst>
                  <a:ext uri="{0D108BD9-81ED-4DB2-BD59-A6C34878D82A}">
                    <a16:rowId xmlns:a16="http://schemas.microsoft.com/office/drawing/2014/main" val="2406284899"/>
                  </a:ext>
                </a:extLst>
              </a:tr>
              <a:tr h="221987"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Milan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Pilmore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Psychology 3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SEL Personal Growth Award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X1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extLst>
                  <a:ext uri="{0D108BD9-81ED-4DB2-BD59-A6C34878D82A}">
                    <a16:rowId xmlns:a16="http://schemas.microsoft.com/office/drawing/2014/main" val="2722651199"/>
                  </a:ext>
                </a:extLst>
              </a:tr>
              <a:tr h="221987"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Olivia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Radisich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 dirty="0">
                          <a:effectLst/>
                        </a:rPr>
                        <a:t>Science</a:t>
                      </a:r>
                      <a:endParaRPr lang="en-AU" sz="13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SEL Personal Growth Award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 dirty="0">
                          <a:effectLst/>
                        </a:rPr>
                        <a:t>X1</a:t>
                      </a:r>
                      <a:endParaRPr lang="en-AU" sz="13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extLst>
                  <a:ext uri="{0D108BD9-81ED-4DB2-BD59-A6C34878D82A}">
                    <a16:rowId xmlns:a16="http://schemas.microsoft.com/office/drawing/2014/main" val="2153540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9274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8014D-99C7-7FF3-101E-968C17549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Xavier 2 Award Winners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87A9D6C-2203-1BC3-9A28-CC547F4327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655797"/>
              </p:ext>
            </p:extLst>
          </p:nvPr>
        </p:nvGraphicFramePr>
        <p:xfrm>
          <a:off x="831273" y="1560945"/>
          <a:ext cx="10434953" cy="44155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3016">
                  <a:extLst>
                    <a:ext uri="{9D8B030D-6E8A-4147-A177-3AD203B41FA5}">
                      <a16:colId xmlns:a16="http://schemas.microsoft.com/office/drawing/2014/main" val="1999974846"/>
                    </a:ext>
                  </a:extLst>
                </a:gridCol>
                <a:gridCol w="1971960">
                  <a:extLst>
                    <a:ext uri="{9D8B030D-6E8A-4147-A177-3AD203B41FA5}">
                      <a16:colId xmlns:a16="http://schemas.microsoft.com/office/drawing/2014/main" val="2384025456"/>
                    </a:ext>
                  </a:extLst>
                </a:gridCol>
                <a:gridCol w="922151">
                  <a:extLst>
                    <a:ext uri="{9D8B030D-6E8A-4147-A177-3AD203B41FA5}">
                      <a16:colId xmlns:a16="http://schemas.microsoft.com/office/drawing/2014/main" val="1863857737"/>
                    </a:ext>
                  </a:extLst>
                </a:gridCol>
                <a:gridCol w="3514758">
                  <a:extLst>
                    <a:ext uri="{9D8B030D-6E8A-4147-A177-3AD203B41FA5}">
                      <a16:colId xmlns:a16="http://schemas.microsoft.com/office/drawing/2014/main" val="38718755"/>
                    </a:ext>
                  </a:extLst>
                </a:gridCol>
                <a:gridCol w="2773068">
                  <a:extLst>
                    <a:ext uri="{9D8B030D-6E8A-4147-A177-3AD203B41FA5}">
                      <a16:colId xmlns:a16="http://schemas.microsoft.com/office/drawing/2014/main" val="1138924855"/>
                    </a:ext>
                  </a:extLst>
                </a:gridCol>
              </a:tblGrid>
              <a:tr h="38758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Lucy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Baldwin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Product Design and Technology 1 - Metal or Wood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3927688"/>
                  </a:ext>
                </a:extLst>
              </a:tr>
              <a:tr h="214138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Lucy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Baldwin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General Mathematics 1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6060653"/>
                  </a:ext>
                </a:extLst>
              </a:tr>
              <a:tr h="38758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Lucy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 dirty="0">
                          <a:effectLst/>
                        </a:rPr>
                        <a:t>Baldwin</a:t>
                      </a:r>
                      <a:endParaRPr lang="en-AU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Product Design and Technology 1 - Metal or Wood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97255744"/>
                  </a:ext>
                </a:extLst>
              </a:tr>
              <a:tr h="214138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Maple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Budin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Wood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5654570"/>
                  </a:ext>
                </a:extLst>
              </a:tr>
              <a:tr h="214138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Maple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Budin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Humanities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65005707"/>
                  </a:ext>
                </a:extLst>
              </a:tr>
              <a:tr h="214138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Maple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Budin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Science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982877"/>
                  </a:ext>
                </a:extLst>
              </a:tr>
              <a:tr h="214138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Maple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Budin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Wood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63298860"/>
                  </a:ext>
                </a:extLst>
              </a:tr>
              <a:tr h="214138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Elliot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Bushell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Physical Education 3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3778408"/>
                  </a:ext>
                </a:extLst>
              </a:tr>
              <a:tr h="214138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Madison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Buttigieg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Year 8  ESTEEM Program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0037663"/>
                  </a:ext>
                </a:extLst>
              </a:tr>
              <a:tr h="214138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Madison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Buttigieg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Humanities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2906727"/>
                  </a:ext>
                </a:extLst>
              </a:tr>
              <a:tr h="214138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Madison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Buttigieg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Wood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2235553"/>
                  </a:ext>
                </a:extLst>
              </a:tr>
              <a:tr h="214138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Nathaniel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Cook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English 3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025081"/>
                  </a:ext>
                </a:extLst>
              </a:tr>
              <a:tr h="214138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Nathaniel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Cook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Business Management 3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51626420"/>
                  </a:ext>
                </a:extLst>
              </a:tr>
              <a:tr h="214138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Nathaniel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Cook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Religion and Society 3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5830936"/>
                  </a:ext>
                </a:extLst>
              </a:tr>
              <a:tr h="214138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Elijah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Dunstan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Visual Arts Year 8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5406160"/>
                  </a:ext>
                </a:extLst>
              </a:tr>
              <a:tr h="214138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Henry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Hewitt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Science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30387976"/>
                  </a:ext>
                </a:extLst>
              </a:tr>
              <a:tr h="214138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Ava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McLeod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English 3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45005103"/>
                  </a:ext>
                </a:extLst>
              </a:tr>
              <a:tr h="214138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Mia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Peverill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PE Health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19491103"/>
                  </a:ext>
                </a:extLst>
              </a:tr>
              <a:tr h="214138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Mia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Peverill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Religious Education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 dirty="0">
                          <a:effectLst/>
                        </a:rPr>
                        <a:t>SEL Personal Growth Award</a:t>
                      </a:r>
                      <a:endParaRPr lang="en-AU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94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157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8014D-99C7-7FF3-101E-968C17549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Xavier 3 Award Winners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0E1F48D3-834E-7BA6-3AB0-9E1A492912F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2573148"/>
              </p:ext>
            </p:extLst>
          </p:nvPr>
        </p:nvGraphicFramePr>
        <p:xfrm>
          <a:off x="6172200" y="1720685"/>
          <a:ext cx="5181600" cy="4406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2200">
                  <a:extLst>
                    <a:ext uri="{9D8B030D-6E8A-4147-A177-3AD203B41FA5}">
                      <a16:colId xmlns:a16="http://schemas.microsoft.com/office/drawing/2014/main" val="84964307"/>
                    </a:ext>
                  </a:extLst>
                </a:gridCol>
                <a:gridCol w="979200">
                  <a:extLst>
                    <a:ext uri="{9D8B030D-6E8A-4147-A177-3AD203B41FA5}">
                      <a16:colId xmlns:a16="http://schemas.microsoft.com/office/drawing/2014/main" val="651988042"/>
                    </a:ext>
                  </a:extLst>
                </a:gridCol>
                <a:gridCol w="465236">
                  <a:extLst>
                    <a:ext uri="{9D8B030D-6E8A-4147-A177-3AD203B41FA5}">
                      <a16:colId xmlns:a16="http://schemas.microsoft.com/office/drawing/2014/main" val="4174826462"/>
                    </a:ext>
                  </a:extLst>
                </a:gridCol>
                <a:gridCol w="1737964">
                  <a:extLst>
                    <a:ext uri="{9D8B030D-6E8A-4147-A177-3AD203B41FA5}">
                      <a16:colId xmlns:a16="http://schemas.microsoft.com/office/drawing/2014/main" val="3925029211"/>
                    </a:ext>
                  </a:extLst>
                </a:gridCol>
                <a:gridCol w="1377000">
                  <a:extLst>
                    <a:ext uri="{9D8B030D-6E8A-4147-A177-3AD203B41FA5}">
                      <a16:colId xmlns:a16="http://schemas.microsoft.com/office/drawing/2014/main" val="330663446"/>
                    </a:ext>
                  </a:extLst>
                </a:gridCol>
              </a:tblGrid>
              <a:tr h="27693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Claire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Lee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10 Hands on Learning Program - Physical Education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390579575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James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Lee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Humanities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397353939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Sean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Marriott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Mathematics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180779243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Sean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Marriott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PE Health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352356951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Adrian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O'Loughlin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Religious Education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132353273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Adrian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O'Loughlin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Drama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519075942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Adrian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O'Loughlin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Music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411463744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Adrian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O'Loughlin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English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902166739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Adrian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O'Loughlin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Indonesian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579035774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Adrian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O'Loughlin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Mathematics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22643072"/>
                  </a:ext>
                </a:extLst>
              </a:tr>
              <a:tr h="27693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Imogen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Rosenhart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Visual Communication Design - Dream House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198841871"/>
                  </a:ext>
                </a:extLst>
              </a:tr>
              <a:tr h="27693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Imogen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Rosenhart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Visual Communication Design - Dream House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746303336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Madison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Rosenhart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Indonesian 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000547222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Madison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Rosenhart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Literature 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840084343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Chloe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Schulz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English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489101661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Chloe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Schulz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Mathematics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750855201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Chloe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Schulz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Wood - Design in Furniture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 dirty="0">
                          <a:effectLst/>
                        </a:rPr>
                        <a:t>SEL Personal Growth Award</a:t>
                      </a:r>
                      <a:endParaRPr lang="en-AU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956712307"/>
                  </a:ext>
                </a:extLst>
              </a:tr>
            </a:tbl>
          </a:graphicData>
        </a:graphic>
      </p:graphicFrame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DBCA6538-D045-2492-90AF-732F115C379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70699135"/>
              </p:ext>
            </p:extLst>
          </p:nvPr>
        </p:nvGraphicFramePr>
        <p:xfrm>
          <a:off x="612648" y="1720685"/>
          <a:ext cx="5181600" cy="44065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2200">
                  <a:extLst>
                    <a:ext uri="{9D8B030D-6E8A-4147-A177-3AD203B41FA5}">
                      <a16:colId xmlns:a16="http://schemas.microsoft.com/office/drawing/2014/main" val="3208890876"/>
                    </a:ext>
                  </a:extLst>
                </a:gridCol>
                <a:gridCol w="979200">
                  <a:extLst>
                    <a:ext uri="{9D8B030D-6E8A-4147-A177-3AD203B41FA5}">
                      <a16:colId xmlns:a16="http://schemas.microsoft.com/office/drawing/2014/main" val="364629910"/>
                    </a:ext>
                  </a:extLst>
                </a:gridCol>
                <a:gridCol w="622200">
                  <a:extLst>
                    <a:ext uri="{9D8B030D-6E8A-4147-A177-3AD203B41FA5}">
                      <a16:colId xmlns:a16="http://schemas.microsoft.com/office/drawing/2014/main" val="357048187"/>
                    </a:ext>
                  </a:extLst>
                </a:gridCol>
                <a:gridCol w="1581000">
                  <a:extLst>
                    <a:ext uri="{9D8B030D-6E8A-4147-A177-3AD203B41FA5}">
                      <a16:colId xmlns:a16="http://schemas.microsoft.com/office/drawing/2014/main" val="1515834894"/>
                    </a:ext>
                  </a:extLst>
                </a:gridCol>
                <a:gridCol w="1377000">
                  <a:extLst>
                    <a:ext uri="{9D8B030D-6E8A-4147-A177-3AD203B41FA5}">
                      <a16:colId xmlns:a16="http://schemas.microsoft.com/office/drawing/2014/main" val="3635654107"/>
                    </a:ext>
                  </a:extLst>
                </a:gridCol>
              </a:tblGrid>
              <a:tr h="314625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Sully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Boyd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Mathematics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156314568"/>
                  </a:ext>
                </a:extLst>
              </a:tr>
              <a:tr h="286445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Sully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Boyd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Science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397210313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Laurie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Chadwick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 dirty="0">
                          <a:effectLst/>
                        </a:rPr>
                        <a:t>Art - Art with Individuality</a:t>
                      </a:r>
                      <a:endParaRPr lang="en-AU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858175904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Laurie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Chadwick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English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6738067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Laurie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Chadwick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Mathematics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871759816"/>
                  </a:ext>
                </a:extLst>
              </a:tr>
              <a:tr h="286445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Laurie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Chadwick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Mathematics Advanced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287390153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Isabella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Coleman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Religious Education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481716015"/>
                  </a:ext>
                </a:extLst>
              </a:tr>
              <a:tr h="286445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Isabella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Coleman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Humanities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870171671"/>
                  </a:ext>
                </a:extLst>
              </a:tr>
              <a:tr h="286445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Isabella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Coleman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Religious Education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65132827"/>
                  </a:ext>
                </a:extLst>
              </a:tr>
              <a:tr h="286445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Isabella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Coleman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Textiles - Machine Madness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146268201"/>
                  </a:ext>
                </a:extLst>
              </a:tr>
              <a:tr h="286445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Willow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Haley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11 Maths Foundation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054953656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Bella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Hall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Wood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906792734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Maddi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Huf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English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739851852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Maddi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Huf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Year 8  ESTEEM Program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782432741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Maddi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Huf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French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852493219"/>
                  </a:ext>
                </a:extLst>
              </a:tr>
              <a:tr h="286445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Maddi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Huf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Visual Arts Year 8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677158101"/>
                  </a:ext>
                </a:extLst>
              </a:tr>
              <a:tr h="286445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Maddi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Huf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Year 8  ESTEEM Program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253227882"/>
                  </a:ext>
                </a:extLst>
              </a:tr>
              <a:tr h="286445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Maddi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Huf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French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028221447"/>
                  </a:ext>
                </a:extLst>
              </a:tr>
              <a:tr h="286445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Claire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Lee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10 Hands on Learning Program - Whole Day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 dirty="0">
                          <a:effectLst/>
                        </a:rPr>
                        <a:t>SEL Personal Growth Award</a:t>
                      </a:r>
                      <a:endParaRPr lang="en-AU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803980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865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8014D-99C7-7FF3-101E-968C17549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Xavier 4 Award Winners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FD4AF5C-A5D0-7DA0-0B5E-D2B78342BF1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40439804"/>
              </p:ext>
            </p:extLst>
          </p:nvPr>
        </p:nvGraphicFramePr>
        <p:xfrm>
          <a:off x="783773" y="1413163"/>
          <a:ext cx="5181600" cy="46920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2200">
                  <a:extLst>
                    <a:ext uri="{9D8B030D-6E8A-4147-A177-3AD203B41FA5}">
                      <a16:colId xmlns:a16="http://schemas.microsoft.com/office/drawing/2014/main" val="663644195"/>
                    </a:ext>
                  </a:extLst>
                </a:gridCol>
                <a:gridCol w="979200">
                  <a:extLst>
                    <a:ext uri="{9D8B030D-6E8A-4147-A177-3AD203B41FA5}">
                      <a16:colId xmlns:a16="http://schemas.microsoft.com/office/drawing/2014/main" val="3950673409"/>
                    </a:ext>
                  </a:extLst>
                </a:gridCol>
                <a:gridCol w="373642">
                  <a:extLst>
                    <a:ext uri="{9D8B030D-6E8A-4147-A177-3AD203B41FA5}">
                      <a16:colId xmlns:a16="http://schemas.microsoft.com/office/drawing/2014/main" val="4113005227"/>
                    </a:ext>
                  </a:extLst>
                </a:gridCol>
                <a:gridCol w="1617306">
                  <a:extLst>
                    <a:ext uri="{9D8B030D-6E8A-4147-A177-3AD203B41FA5}">
                      <a16:colId xmlns:a16="http://schemas.microsoft.com/office/drawing/2014/main" val="2300167461"/>
                    </a:ext>
                  </a:extLst>
                </a:gridCol>
                <a:gridCol w="1589252">
                  <a:extLst>
                    <a:ext uri="{9D8B030D-6E8A-4147-A177-3AD203B41FA5}">
                      <a16:colId xmlns:a16="http://schemas.microsoft.com/office/drawing/2014/main" val="1704282459"/>
                    </a:ext>
                  </a:extLst>
                </a:gridCol>
              </a:tblGrid>
              <a:tr h="200264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Riley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Bishop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 dirty="0">
                          <a:effectLst/>
                        </a:rPr>
                        <a:t>X4</a:t>
                      </a:r>
                      <a:endParaRPr lang="en-AU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Mathematics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207095308"/>
                  </a:ext>
                </a:extLst>
              </a:tr>
              <a:tr h="200264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Chelsea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Buttigieg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X4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English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052343626"/>
                  </a:ext>
                </a:extLst>
              </a:tr>
              <a:tr h="200264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Chelsea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Buttigieg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X4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Food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796875052"/>
                  </a:ext>
                </a:extLst>
              </a:tr>
              <a:tr h="369075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Chelsea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Buttigieg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X4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PE Health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540996434"/>
                  </a:ext>
                </a:extLst>
              </a:tr>
              <a:tr h="369075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Chelsea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Buttigieg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X4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Religious Education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907677672"/>
                  </a:ext>
                </a:extLst>
              </a:tr>
              <a:tr h="369075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Chelsea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Buttigieg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X4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Science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656852023"/>
                  </a:ext>
                </a:extLst>
              </a:tr>
              <a:tr h="369075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Chelsea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Buttigieg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X4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9 Horticulture - Introduction to Horticulture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902559620"/>
                  </a:ext>
                </a:extLst>
              </a:tr>
              <a:tr h="369075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Haileigh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Buttigieg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X4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11 RE Youth Ministry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028249302"/>
                  </a:ext>
                </a:extLst>
              </a:tr>
              <a:tr h="369075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Haileigh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Buttigieg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X4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Biology 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608036173"/>
                  </a:ext>
                </a:extLst>
              </a:tr>
              <a:tr h="200264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Isaac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Curtis-Panozzo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X4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Wood - Design in Furniture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52449761"/>
                  </a:ext>
                </a:extLst>
              </a:tr>
              <a:tr h="369075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Lily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Davis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X4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VCE VM Healthy Living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6891751"/>
                  </a:ext>
                </a:extLst>
              </a:tr>
              <a:tr h="369075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Lily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Davis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X4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VM Numeracy Year 12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094269951"/>
                  </a:ext>
                </a:extLst>
              </a:tr>
              <a:tr h="369075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Lily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Davis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X4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VCE VM Religious Education Year 12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526015844"/>
                  </a:ext>
                </a:extLst>
              </a:tr>
              <a:tr h="200264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Evie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Howard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X4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PE Health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244077935"/>
                  </a:ext>
                </a:extLst>
              </a:tr>
              <a:tr h="369075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Evie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Howard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X4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English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 dirty="0">
                          <a:effectLst/>
                        </a:rPr>
                        <a:t>SEL Personal Growth Award</a:t>
                      </a:r>
                      <a:endParaRPr lang="en-AU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498247956"/>
                  </a:ext>
                </a:extLst>
              </a:tr>
            </a:tbl>
          </a:graphicData>
        </a:graphic>
      </p:graphicFrame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1E72488-7517-44F5-A78C-42D8C27C7AE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03335257"/>
              </p:ext>
            </p:extLst>
          </p:nvPr>
        </p:nvGraphicFramePr>
        <p:xfrm>
          <a:off x="6226628" y="1413162"/>
          <a:ext cx="5050971" cy="46920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6514">
                  <a:extLst>
                    <a:ext uri="{9D8B030D-6E8A-4147-A177-3AD203B41FA5}">
                      <a16:colId xmlns:a16="http://schemas.microsoft.com/office/drawing/2014/main" val="2702671923"/>
                    </a:ext>
                  </a:extLst>
                </a:gridCol>
                <a:gridCol w="745666">
                  <a:extLst>
                    <a:ext uri="{9D8B030D-6E8A-4147-A177-3AD203B41FA5}">
                      <a16:colId xmlns:a16="http://schemas.microsoft.com/office/drawing/2014/main" val="3132275374"/>
                    </a:ext>
                  </a:extLst>
                </a:gridCol>
                <a:gridCol w="418388">
                  <a:extLst>
                    <a:ext uri="{9D8B030D-6E8A-4147-A177-3AD203B41FA5}">
                      <a16:colId xmlns:a16="http://schemas.microsoft.com/office/drawing/2014/main" val="2203212918"/>
                    </a:ext>
                  </a:extLst>
                </a:gridCol>
                <a:gridCol w="1358245">
                  <a:extLst>
                    <a:ext uri="{9D8B030D-6E8A-4147-A177-3AD203B41FA5}">
                      <a16:colId xmlns:a16="http://schemas.microsoft.com/office/drawing/2014/main" val="2381363601"/>
                    </a:ext>
                  </a:extLst>
                </a:gridCol>
                <a:gridCol w="1922158">
                  <a:extLst>
                    <a:ext uri="{9D8B030D-6E8A-4147-A177-3AD203B41FA5}">
                      <a16:colId xmlns:a16="http://schemas.microsoft.com/office/drawing/2014/main" val="930996415"/>
                    </a:ext>
                  </a:extLst>
                </a:gridCol>
              </a:tblGrid>
              <a:tr h="437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Evie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Howard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X4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PE Health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198284312"/>
                  </a:ext>
                </a:extLst>
              </a:tr>
              <a:tr h="437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Evie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Howard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X4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Science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046580729"/>
                  </a:ext>
                </a:extLst>
              </a:tr>
              <a:tr h="437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Jake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Martin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X4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Food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076026922"/>
                  </a:ext>
                </a:extLst>
              </a:tr>
              <a:tr h="237651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Kardia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Sarra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X4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Mathematics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695543073"/>
                  </a:ext>
                </a:extLst>
              </a:tr>
              <a:tr h="237651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Kardia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Sarra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X4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Religious Education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118548059"/>
                  </a:ext>
                </a:extLst>
              </a:tr>
              <a:tr h="437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Kardia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Sarra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X4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Music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758659271"/>
                  </a:ext>
                </a:extLst>
              </a:tr>
              <a:tr h="437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Kardia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Sarra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X4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English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156008398"/>
                  </a:ext>
                </a:extLst>
              </a:tr>
              <a:tr h="437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Kardia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Sarra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X4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Humanities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12878292"/>
                  </a:ext>
                </a:extLst>
              </a:tr>
              <a:tr h="437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Kardia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Sarra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X4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Mathematics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22997350"/>
                  </a:ext>
                </a:extLst>
              </a:tr>
              <a:tr h="437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Kardia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Sarra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X4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Religious Education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270346812"/>
                  </a:ext>
                </a:extLst>
              </a:tr>
              <a:tr h="237651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Sienna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Taylor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X4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Religious Education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917980184"/>
                  </a:ext>
                </a:extLst>
              </a:tr>
              <a:tr h="237651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Madeleine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White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X4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English 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18199354"/>
                  </a:ext>
                </a:extLst>
              </a:tr>
              <a:tr h="237651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Madeleine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White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X4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General Mathematics 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 dirty="0">
                          <a:effectLst/>
                        </a:rPr>
                        <a:t>Academic Award</a:t>
                      </a:r>
                      <a:endParaRPr lang="en-AU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970682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781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8014D-99C7-7FF3-101E-968C17549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Xavier 5 Award Winners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53CD1A2-7EEF-AC65-28AD-9E1B18262B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1376875"/>
              </p:ext>
            </p:extLst>
          </p:nvPr>
        </p:nvGraphicFramePr>
        <p:xfrm>
          <a:off x="925774" y="1293093"/>
          <a:ext cx="10056261" cy="51244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7544">
                  <a:extLst>
                    <a:ext uri="{9D8B030D-6E8A-4147-A177-3AD203B41FA5}">
                      <a16:colId xmlns:a16="http://schemas.microsoft.com/office/drawing/2014/main" val="2761520636"/>
                    </a:ext>
                  </a:extLst>
                </a:gridCol>
                <a:gridCol w="1900395">
                  <a:extLst>
                    <a:ext uri="{9D8B030D-6E8A-4147-A177-3AD203B41FA5}">
                      <a16:colId xmlns:a16="http://schemas.microsoft.com/office/drawing/2014/main" val="1341028418"/>
                    </a:ext>
                  </a:extLst>
                </a:gridCol>
                <a:gridCol w="1207544">
                  <a:extLst>
                    <a:ext uri="{9D8B030D-6E8A-4147-A177-3AD203B41FA5}">
                      <a16:colId xmlns:a16="http://schemas.microsoft.com/office/drawing/2014/main" val="1852700012"/>
                    </a:ext>
                  </a:extLst>
                </a:gridCol>
                <a:gridCol w="3068347">
                  <a:extLst>
                    <a:ext uri="{9D8B030D-6E8A-4147-A177-3AD203B41FA5}">
                      <a16:colId xmlns:a16="http://schemas.microsoft.com/office/drawing/2014/main" val="2545949820"/>
                    </a:ext>
                  </a:extLst>
                </a:gridCol>
                <a:gridCol w="2672431">
                  <a:extLst>
                    <a:ext uri="{9D8B030D-6E8A-4147-A177-3AD203B41FA5}">
                      <a16:colId xmlns:a16="http://schemas.microsoft.com/office/drawing/2014/main" val="1058613433"/>
                    </a:ext>
                  </a:extLst>
                </a:gridCol>
              </a:tblGrid>
              <a:tr h="27744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 dirty="0">
                          <a:effectLst/>
                        </a:rPr>
                        <a:t>Kitty</a:t>
                      </a:r>
                      <a:endParaRPr lang="en-AU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Burton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X5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English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43281616"/>
                  </a:ext>
                </a:extLst>
              </a:tr>
              <a:tr h="27744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Kitty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Burton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X5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10 Core RE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449446"/>
                  </a:ext>
                </a:extLst>
              </a:tr>
              <a:tr h="161713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Tilly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Bushell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X5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PE Health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6320264"/>
                  </a:ext>
                </a:extLst>
              </a:tr>
              <a:tr h="27744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Tilly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Bushell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X5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PE Health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6191600"/>
                  </a:ext>
                </a:extLst>
              </a:tr>
              <a:tr h="27744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Ava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Jones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X5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Art  - Art Influences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1270647"/>
                  </a:ext>
                </a:extLst>
              </a:tr>
              <a:tr h="27744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Kiera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Macdonald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X5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VM Numeracy Year 12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2076128"/>
                  </a:ext>
                </a:extLst>
              </a:tr>
              <a:tr h="27744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Hannah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Matheson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X5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English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0561725"/>
                  </a:ext>
                </a:extLst>
              </a:tr>
              <a:tr h="27744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Tyler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Millen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X5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8 Information Technology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84217434"/>
                  </a:ext>
                </a:extLst>
              </a:tr>
              <a:tr h="161713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Will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Morse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X5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Humanities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77028860"/>
                  </a:ext>
                </a:extLst>
              </a:tr>
              <a:tr h="27744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Will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Morse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X5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Year 8  ESTEEM Program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5520149"/>
                  </a:ext>
                </a:extLst>
              </a:tr>
              <a:tr h="161713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Elijah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van Raaphorst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X5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Humanities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83531959"/>
                  </a:ext>
                </a:extLst>
              </a:tr>
              <a:tr h="161713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Elijah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van Raaphorst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X5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Indonesian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38594141"/>
                  </a:ext>
                </a:extLst>
              </a:tr>
              <a:tr h="161713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Elijah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van Raaphorst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X5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Metal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67886473"/>
                  </a:ext>
                </a:extLst>
              </a:tr>
              <a:tr h="27744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Elijah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van Raaphorst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X5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Indonesian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8625969"/>
                  </a:ext>
                </a:extLst>
              </a:tr>
              <a:tr h="27744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Elijah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van Raaphorst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X5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PE Health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1149741"/>
                  </a:ext>
                </a:extLst>
              </a:tr>
              <a:tr h="27744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Elijah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van Raaphorst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X5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Religious Education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83992476"/>
                  </a:ext>
                </a:extLst>
              </a:tr>
              <a:tr h="27744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Elijah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van Raaphorst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X5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Metal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6894976"/>
                  </a:ext>
                </a:extLst>
              </a:tr>
              <a:tr h="27744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Luka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White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X5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Food - Cooking for Life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256287"/>
                  </a:ext>
                </a:extLst>
              </a:tr>
              <a:tr h="161713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Azalea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Wighton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X5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Food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03331254"/>
                  </a:ext>
                </a:extLst>
              </a:tr>
              <a:tr h="161713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Azalea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Wighton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X5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PE Health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7398434"/>
                  </a:ext>
                </a:extLst>
              </a:tr>
              <a:tr h="27744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Azalea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Wighton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X5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Mathematics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 dirty="0">
                          <a:effectLst/>
                        </a:rPr>
                        <a:t>SEL Personal Growth Award</a:t>
                      </a:r>
                      <a:endParaRPr lang="en-AU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46748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166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8014D-99C7-7FF3-101E-968C17549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Xavier 6 Award Winners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48795374-0FD1-8CCE-211A-B3F919D78CC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19650703"/>
              </p:ext>
            </p:extLst>
          </p:nvPr>
        </p:nvGraphicFramePr>
        <p:xfrm>
          <a:off x="6096000" y="1311383"/>
          <a:ext cx="5181600" cy="5252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2200">
                  <a:extLst>
                    <a:ext uri="{9D8B030D-6E8A-4147-A177-3AD203B41FA5}">
                      <a16:colId xmlns:a16="http://schemas.microsoft.com/office/drawing/2014/main" val="619739616"/>
                    </a:ext>
                  </a:extLst>
                </a:gridCol>
                <a:gridCol w="979200">
                  <a:extLst>
                    <a:ext uri="{9D8B030D-6E8A-4147-A177-3AD203B41FA5}">
                      <a16:colId xmlns:a16="http://schemas.microsoft.com/office/drawing/2014/main" val="1199158154"/>
                    </a:ext>
                  </a:extLst>
                </a:gridCol>
                <a:gridCol w="622200">
                  <a:extLst>
                    <a:ext uri="{9D8B030D-6E8A-4147-A177-3AD203B41FA5}">
                      <a16:colId xmlns:a16="http://schemas.microsoft.com/office/drawing/2014/main" val="259357066"/>
                    </a:ext>
                  </a:extLst>
                </a:gridCol>
                <a:gridCol w="1581000">
                  <a:extLst>
                    <a:ext uri="{9D8B030D-6E8A-4147-A177-3AD203B41FA5}">
                      <a16:colId xmlns:a16="http://schemas.microsoft.com/office/drawing/2014/main" val="2246199831"/>
                    </a:ext>
                  </a:extLst>
                </a:gridCol>
                <a:gridCol w="1377000">
                  <a:extLst>
                    <a:ext uri="{9D8B030D-6E8A-4147-A177-3AD203B41FA5}">
                      <a16:colId xmlns:a16="http://schemas.microsoft.com/office/drawing/2014/main" val="2208292666"/>
                    </a:ext>
                  </a:extLst>
                </a:gridCol>
              </a:tblGrid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Estelle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Karslake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French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230157244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Estelle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Karslake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PE Health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218038671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Estelle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Karslake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Metal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084118659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Estelle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Karslake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Wood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305970948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Sam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Langhorne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PE Health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16088997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Sam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Langhorne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Humanities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221518210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Sam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Langhorne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Indonesian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73104493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Sam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Langhorne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Mathematics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681207040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Sam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Langhorne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Footy Codes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697298286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Sam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Langhorne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Science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239753105"/>
                  </a:ext>
                </a:extLst>
              </a:tr>
              <a:tr h="27693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Joshua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Lavery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Visual Communication Design - A to Z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689062022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Alannah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Montgomery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Music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817388764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Alannah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Montgomery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Textiles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146789671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Alannah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Montgomery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Drama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885958962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Alannah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Montgomery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Music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187926775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Alannah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Montgomery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French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459494049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Alannah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Montgomery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Mathematics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669026918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Alannah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Montgomery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Food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629156901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Mila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Psimaris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Drama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770527355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Mila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Psimaris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PE Health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 dirty="0">
                          <a:effectLst/>
                        </a:rPr>
                        <a:t>SEL Personal Growth Award</a:t>
                      </a:r>
                      <a:endParaRPr lang="en-AU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653733803"/>
                  </a:ext>
                </a:extLst>
              </a:tr>
            </a:tbl>
          </a:graphicData>
        </a:graphic>
      </p:graphicFrame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AC431BD4-0151-1B50-8B62-47DE533EFD3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89514803"/>
              </p:ext>
            </p:extLst>
          </p:nvPr>
        </p:nvGraphicFramePr>
        <p:xfrm>
          <a:off x="543764" y="1311382"/>
          <a:ext cx="5181600" cy="52524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2200">
                  <a:extLst>
                    <a:ext uri="{9D8B030D-6E8A-4147-A177-3AD203B41FA5}">
                      <a16:colId xmlns:a16="http://schemas.microsoft.com/office/drawing/2014/main" val="6599262"/>
                    </a:ext>
                  </a:extLst>
                </a:gridCol>
                <a:gridCol w="979200">
                  <a:extLst>
                    <a:ext uri="{9D8B030D-6E8A-4147-A177-3AD203B41FA5}">
                      <a16:colId xmlns:a16="http://schemas.microsoft.com/office/drawing/2014/main" val="1628579047"/>
                    </a:ext>
                  </a:extLst>
                </a:gridCol>
                <a:gridCol w="622200">
                  <a:extLst>
                    <a:ext uri="{9D8B030D-6E8A-4147-A177-3AD203B41FA5}">
                      <a16:colId xmlns:a16="http://schemas.microsoft.com/office/drawing/2014/main" val="652230666"/>
                    </a:ext>
                  </a:extLst>
                </a:gridCol>
                <a:gridCol w="1581000">
                  <a:extLst>
                    <a:ext uri="{9D8B030D-6E8A-4147-A177-3AD203B41FA5}">
                      <a16:colId xmlns:a16="http://schemas.microsoft.com/office/drawing/2014/main" val="3984137711"/>
                    </a:ext>
                  </a:extLst>
                </a:gridCol>
                <a:gridCol w="1377000">
                  <a:extLst>
                    <a:ext uri="{9D8B030D-6E8A-4147-A177-3AD203B41FA5}">
                      <a16:colId xmlns:a16="http://schemas.microsoft.com/office/drawing/2014/main" val="3309779673"/>
                    </a:ext>
                  </a:extLst>
                </a:gridCol>
              </a:tblGrid>
              <a:tr h="304392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Wentworth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 dirty="0">
                          <a:effectLst/>
                        </a:rPr>
                        <a:t>Campbell</a:t>
                      </a:r>
                      <a:endParaRPr lang="en-AU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 dirty="0">
                          <a:effectLst/>
                        </a:rPr>
                        <a:t>Science</a:t>
                      </a:r>
                      <a:endParaRPr lang="en-AU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193982082"/>
                  </a:ext>
                </a:extLst>
              </a:tr>
              <a:tr h="304392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Liv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Charry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Art - Art with Individuality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9791851"/>
                  </a:ext>
                </a:extLst>
              </a:tr>
              <a:tr h="304392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Liv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Charry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English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729396956"/>
                  </a:ext>
                </a:extLst>
              </a:tr>
              <a:tr h="304392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Liv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Charry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Mathematics Foundation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829299452"/>
                  </a:ext>
                </a:extLst>
              </a:tr>
              <a:tr h="304392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Charlotte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Crimeen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Legal Studies 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814714263"/>
                  </a:ext>
                </a:extLst>
              </a:tr>
              <a:tr h="304392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Max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Crimeen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Humanities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687785958"/>
                  </a:ext>
                </a:extLst>
              </a:tr>
              <a:tr h="304392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Max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Crimeen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Mathematics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5441465"/>
                  </a:ext>
                </a:extLst>
              </a:tr>
              <a:tr h="304392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Ash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Duncan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English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806541356"/>
                  </a:ext>
                </a:extLst>
              </a:tr>
              <a:tr h="304392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Ash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Duncan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Science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332697333"/>
                  </a:ext>
                </a:extLst>
              </a:tr>
              <a:tr h="165166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Bella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Duncan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Indonesian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88417831"/>
                  </a:ext>
                </a:extLst>
              </a:tr>
              <a:tr h="165166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Bella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Duncan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Mathematics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907745955"/>
                  </a:ext>
                </a:extLst>
              </a:tr>
              <a:tr h="165166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Bella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Duncan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Metal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111749835"/>
                  </a:ext>
                </a:extLst>
              </a:tr>
              <a:tr h="165166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Meg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Jones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Religion and Society 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058424917"/>
                  </a:ext>
                </a:extLst>
              </a:tr>
              <a:tr h="165166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Yolanda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Jones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English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914603878"/>
                  </a:ext>
                </a:extLst>
              </a:tr>
              <a:tr h="304392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Yolanda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Jones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Drama - From Page to Stage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838221262"/>
                  </a:ext>
                </a:extLst>
              </a:tr>
              <a:tr h="304392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Yolanda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Jones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Humanities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521218258"/>
                  </a:ext>
                </a:extLst>
              </a:tr>
              <a:tr h="304392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Yolanda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Jones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Indonesian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81546927"/>
                  </a:ext>
                </a:extLst>
              </a:tr>
              <a:tr h="304392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Yolanda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Jones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Religious Education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40329168"/>
                  </a:ext>
                </a:extLst>
              </a:tr>
              <a:tr h="304392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Yolanda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Jones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Food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59726882"/>
                  </a:ext>
                </a:extLst>
              </a:tr>
              <a:tr h="165166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Estelle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Karslake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Metal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 dirty="0">
                          <a:effectLst/>
                        </a:rPr>
                        <a:t>Academic Award</a:t>
                      </a:r>
                      <a:endParaRPr lang="en-AU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851038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8490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8014D-99C7-7FF3-101E-968C17549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Xavier 7 Award Winners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CFF1B90-D9EA-0A07-C410-0EC18DDC62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4168290"/>
              </p:ext>
            </p:extLst>
          </p:nvPr>
        </p:nvGraphicFramePr>
        <p:xfrm>
          <a:off x="1406106" y="1373504"/>
          <a:ext cx="9566693" cy="41991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8757">
                  <a:extLst>
                    <a:ext uri="{9D8B030D-6E8A-4147-A177-3AD203B41FA5}">
                      <a16:colId xmlns:a16="http://schemas.microsoft.com/office/drawing/2014/main" val="3860051913"/>
                    </a:ext>
                  </a:extLst>
                </a:gridCol>
                <a:gridCol w="1807879">
                  <a:extLst>
                    <a:ext uri="{9D8B030D-6E8A-4147-A177-3AD203B41FA5}">
                      <a16:colId xmlns:a16="http://schemas.microsoft.com/office/drawing/2014/main" val="3116615386"/>
                    </a:ext>
                  </a:extLst>
                </a:gridCol>
                <a:gridCol w="1148757">
                  <a:extLst>
                    <a:ext uri="{9D8B030D-6E8A-4147-A177-3AD203B41FA5}">
                      <a16:colId xmlns:a16="http://schemas.microsoft.com/office/drawing/2014/main" val="2017152310"/>
                    </a:ext>
                  </a:extLst>
                </a:gridCol>
                <a:gridCol w="2918971">
                  <a:extLst>
                    <a:ext uri="{9D8B030D-6E8A-4147-A177-3AD203B41FA5}">
                      <a16:colId xmlns:a16="http://schemas.microsoft.com/office/drawing/2014/main" val="3353171511"/>
                    </a:ext>
                  </a:extLst>
                </a:gridCol>
                <a:gridCol w="2542329">
                  <a:extLst>
                    <a:ext uri="{9D8B030D-6E8A-4147-A177-3AD203B41FA5}">
                      <a16:colId xmlns:a16="http://schemas.microsoft.com/office/drawing/2014/main" val="2193451794"/>
                    </a:ext>
                  </a:extLst>
                </a:gridCol>
              </a:tblGrid>
              <a:tr h="24700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Claire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 dirty="0">
                          <a:effectLst/>
                        </a:rPr>
                        <a:t>Fraser</a:t>
                      </a:r>
                      <a:endParaRPr lang="en-AU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X7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Music - Music Styles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9157920"/>
                  </a:ext>
                </a:extLst>
              </a:tr>
              <a:tr h="24700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Winston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Hewitt-Gunn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X7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Visual Arts Year 7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84447480"/>
                  </a:ext>
                </a:extLst>
              </a:tr>
              <a:tr h="24700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Winston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Hewitt-Gunn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X7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Humanities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38554871"/>
                  </a:ext>
                </a:extLst>
              </a:tr>
              <a:tr h="24700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Winston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Hewitt-Gunn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X7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Metal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6598411"/>
                  </a:ext>
                </a:extLst>
              </a:tr>
              <a:tr h="24700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Mitchell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Lavery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X7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PE Health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4868369"/>
                  </a:ext>
                </a:extLst>
              </a:tr>
              <a:tr h="24700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Mitchell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Lavery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X7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Science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40226723"/>
                  </a:ext>
                </a:extLst>
              </a:tr>
              <a:tr h="24700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Ruby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Mansfield-Lewis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X7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General Mathematics 3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4740169"/>
                  </a:ext>
                </a:extLst>
              </a:tr>
              <a:tr h="24700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Xavier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Noakes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X7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English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64000004"/>
                  </a:ext>
                </a:extLst>
              </a:tr>
              <a:tr h="24700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Xavier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Noakes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X7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Humanities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4946547"/>
                  </a:ext>
                </a:extLst>
              </a:tr>
              <a:tr h="24700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Xavier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Noakes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X7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Indonesian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3280294"/>
                  </a:ext>
                </a:extLst>
              </a:tr>
              <a:tr h="24700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Xavier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Noakes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X7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Metal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9016620"/>
                  </a:ext>
                </a:extLst>
              </a:tr>
              <a:tr h="24700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Xavier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Noakes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X7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Year 8  ESTEEM Program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22111597"/>
                  </a:ext>
                </a:extLst>
              </a:tr>
              <a:tr h="24700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Xavier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Noakes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X7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Humanities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4252830"/>
                  </a:ext>
                </a:extLst>
              </a:tr>
              <a:tr h="24700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Xavier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Noakes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X7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Indonesian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5641655"/>
                  </a:ext>
                </a:extLst>
              </a:tr>
              <a:tr h="24700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Corey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Stone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X7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Mathematics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56858280"/>
                  </a:ext>
                </a:extLst>
              </a:tr>
              <a:tr h="24700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Laura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Stone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X7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Biology 1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4281983"/>
                  </a:ext>
                </a:extLst>
              </a:tr>
              <a:tr h="24700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Nellie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Tolliday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X7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Biology 1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 dirty="0">
                          <a:effectLst/>
                        </a:rPr>
                        <a:t>SEL Personal Growth Award</a:t>
                      </a:r>
                      <a:endParaRPr lang="en-AU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2013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608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8014D-99C7-7FF3-101E-968C17549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Xavier 8 Award Winners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FD8762D-8F71-F36C-39FC-AA8A098291A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1830159"/>
              </p:ext>
            </p:extLst>
          </p:nvPr>
        </p:nvGraphicFramePr>
        <p:xfrm>
          <a:off x="538884" y="1548135"/>
          <a:ext cx="5181600" cy="46956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2200">
                  <a:extLst>
                    <a:ext uri="{9D8B030D-6E8A-4147-A177-3AD203B41FA5}">
                      <a16:colId xmlns:a16="http://schemas.microsoft.com/office/drawing/2014/main" val="788690757"/>
                    </a:ext>
                  </a:extLst>
                </a:gridCol>
                <a:gridCol w="979200">
                  <a:extLst>
                    <a:ext uri="{9D8B030D-6E8A-4147-A177-3AD203B41FA5}">
                      <a16:colId xmlns:a16="http://schemas.microsoft.com/office/drawing/2014/main" val="3435007751"/>
                    </a:ext>
                  </a:extLst>
                </a:gridCol>
                <a:gridCol w="622200">
                  <a:extLst>
                    <a:ext uri="{9D8B030D-6E8A-4147-A177-3AD203B41FA5}">
                      <a16:colId xmlns:a16="http://schemas.microsoft.com/office/drawing/2014/main" val="3369789381"/>
                    </a:ext>
                  </a:extLst>
                </a:gridCol>
                <a:gridCol w="1581000">
                  <a:extLst>
                    <a:ext uri="{9D8B030D-6E8A-4147-A177-3AD203B41FA5}">
                      <a16:colId xmlns:a16="http://schemas.microsoft.com/office/drawing/2014/main" val="2536692170"/>
                    </a:ext>
                  </a:extLst>
                </a:gridCol>
                <a:gridCol w="1377000">
                  <a:extLst>
                    <a:ext uri="{9D8B030D-6E8A-4147-A177-3AD203B41FA5}">
                      <a16:colId xmlns:a16="http://schemas.microsoft.com/office/drawing/2014/main" val="818753142"/>
                    </a:ext>
                  </a:extLst>
                </a:gridCol>
              </a:tblGrid>
              <a:tr h="190985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Amelia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Bantick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X8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French Year 10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965282395"/>
                  </a:ext>
                </a:extLst>
              </a:tr>
              <a:tr h="190985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Amelia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Bantick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X8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Humanities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29129603"/>
                  </a:ext>
                </a:extLst>
              </a:tr>
              <a:tr h="190985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Amelia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Bantick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X8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Mathematics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04150905"/>
                  </a:ext>
                </a:extLst>
              </a:tr>
              <a:tr h="190985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Amelia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Bantick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X8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10 Core RE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76999990"/>
                  </a:ext>
                </a:extLst>
              </a:tr>
              <a:tr h="190985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Amelia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Bantick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X8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Science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952010498"/>
                  </a:ext>
                </a:extLst>
              </a:tr>
              <a:tr h="351974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Amelia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Bantick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X8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English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64648141"/>
                  </a:ext>
                </a:extLst>
              </a:tr>
              <a:tr h="351974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Amelia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Bantick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X8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PE Health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646199387"/>
                  </a:ext>
                </a:extLst>
              </a:tr>
              <a:tr h="351974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Amelia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Bantick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X8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10 Core RE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023668652"/>
                  </a:ext>
                </a:extLst>
              </a:tr>
              <a:tr h="190985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Beth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Coleman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X8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PE Health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797640347"/>
                  </a:ext>
                </a:extLst>
              </a:tr>
              <a:tr h="190985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Katherine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Gorman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X8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English 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395876187"/>
                  </a:ext>
                </a:extLst>
              </a:tr>
              <a:tr h="190985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Katherine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Gorman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X8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Religion in Society 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072822026"/>
                  </a:ext>
                </a:extLst>
              </a:tr>
              <a:tr h="351974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Katherine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Gorman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X8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Religion in Society 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645306005"/>
                  </a:ext>
                </a:extLst>
              </a:tr>
              <a:tr h="351974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Eden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Gudgeon-Millar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X8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Mathematics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638844388"/>
                  </a:ext>
                </a:extLst>
              </a:tr>
              <a:tr h="351974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Tyler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Jones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X8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Health and Human Development 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44400155"/>
                  </a:ext>
                </a:extLst>
              </a:tr>
              <a:tr h="351974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Tyler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Jones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X8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Biology 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680914593"/>
                  </a:ext>
                </a:extLst>
              </a:tr>
              <a:tr h="351974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Tyler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Jones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X8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 dirty="0">
                          <a:effectLst/>
                        </a:rPr>
                        <a:t>Psychology 3</a:t>
                      </a:r>
                      <a:endParaRPr lang="en-AU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49368654"/>
                  </a:ext>
                </a:extLst>
              </a:tr>
              <a:tr h="351974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Rhys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Mitchell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 dirty="0">
                          <a:effectLst/>
                        </a:rPr>
                        <a:t>X8</a:t>
                      </a:r>
                      <a:endParaRPr lang="en-AU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Science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 dirty="0">
                          <a:effectLst/>
                        </a:rPr>
                        <a:t>SEL Personal Growth Award</a:t>
                      </a:r>
                      <a:endParaRPr lang="en-AU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101039712"/>
                  </a:ext>
                </a:extLst>
              </a:tr>
            </a:tbl>
          </a:graphicData>
        </a:graphic>
      </p:graphicFrame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EE1994C-55D9-66C1-6D07-8613C26917F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71864291"/>
              </p:ext>
            </p:extLst>
          </p:nvPr>
        </p:nvGraphicFramePr>
        <p:xfrm>
          <a:off x="6095999" y="1548135"/>
          <a:ext cx="5671128" cy="46956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0982">
                  <a:extLst>
                    <a:ext uri="{9D8B030D-6E8A-4147-A177-3AD203B41FA5}">
                      <a16:colId xmlns:a16="http://schemas.microsoft.com/office/drawing/2014/main" val="3889789556"/>
                    </a:ext>
                  </a:extLst>
                </a:gridCol>
                <a:gridCol w="1071709">
                  <a:extLst>
                    <a:ext uri="{9D8B030D-6E8A-4147-A177-3AD203B41FA5}">
                      <a16:colId xmlns:a16="http://schemas.microsoft.com/office/drawing/2014/main" val="3914836388"/>
                    </a:ext>
                  </a:extLst>
                </a:gridCol>
                <a:gridCol w="680982">
                  <a:extLst>
                    <a:ext uri="{9D8B030D-6E8A-4147-A177-3AD203B41FA5}">
                      <a16:colId xmlns:a16="http://schemas.microsoft.com/office/drawing/2014/main" val="4209422524"/>
                    </a:ext>
                  </a:extLst>
                </a:gridCol>
                <a:gridCol w="1730364">
                  <a:extLst>
                    <a:ext uri="{9D8B030D-6E8A-4147-A177-3AD203B41FA5}">
                      <a16:colId xmlns:a16="http://schemas.microsoft.com/office/drawing/2014/main" val="2944653595"/>
                    </a:ext>
                  </a:extLst>
                </a:gridCol>
                <a:gridCol w="1507091">
                  <a:extLst>
                    <a:ext uri="{9D8B030D-6E8A-4147-A177-3AD203B41FA5}">
                      <a16:colId xmlns:a16="http://schemas.microsoft.com/office/drawing/2014/main" val="2902084992"/>
                    </a:ext>
                  </a:extLst>
                </a:gridCol>
              </a:tblGrid>
              <a:tr h="172176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Annabel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Mumford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X8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Mathematics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014460382"/>
                  </a:ext>
                </a:extLst>
              </a:tr>
              <a:tr h="31731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 dirty="0">
                          <a:effectLst/>
                        </a:rPr>
                        <a:t>Ned</a:t>
                      </a:r>
                      <a:endParaRPr lang="en-AU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Murnane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X8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Certificate III in Sport and Recreation (Year B) 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887405973"/>
                  </a:ext>
                </a:extLst>
              </a:tr>
              <a:tr h="172176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Logan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Pepplinkhouse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X8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Hoops and Nets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975989375"/>
                  </a:ext>
                </a:extLst>
              </a:tr>
              <a:tr h="172176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Logan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Pepplinkhouse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X8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PE Health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463141015"/>
                  </a:ext>
                </a:extLst>
              </a:tr>
              <a:tr h="172176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Logan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Pepplinkhouse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X8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Mathematics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351898023"/>
                  </a:ext>
                </a:extLst>
              </a:tr>
              <a:tr h="172176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Logan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Pepplinkhouse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X8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Metal - Furniture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143367265"/>
                  </a:ext>
                </a:extLst>
              </a:tr>
              <a:tr h="31731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Logan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Pepplinkhouse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X8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Systems Engineering - Light em up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258111028"/>
                  </a:ext>
                </a:extLst>
              </a:tr>
              <a:tr h="31731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Logan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Pepplinkhouse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X8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PE Health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965858909"/>
                  </a:ext>
                </a:extLst>
              </a:tr>
              <a:tr h="31731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Logan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Pepplinkhouse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X8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Science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330068655"/>
                  </a:ext>
                </a:extLst>
              </a:tr>
              <a:tr h="31731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Logan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Pepplinkhouse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X8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Systems Engineering - Light em up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504387640"/>
                  </a:ext>
                </a:extLst>
              </a:tr>
              <a:tr h="172176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Raff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Petersen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X8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Wood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78369360"/>
                  </a:ext>
                </a:extLst>
              </a:tr>
              <a:tr h="31731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Raff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Petersen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X8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 dirty="0">
                          <a:effectLst/>
                        </a:rPr>
                        <a:t>Science</a:t>
                      </a:r>
                      <a:endParaRPr lang="en-AU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801274923"/>
                  </a:ext>
                </a:extLst>
              </a:tr>
              <a:tr h="31731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Aliyah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Polkinghorne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X8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Mathematics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1288592"/>
                  </a:ext>
                </a:extLst>
              </a:tr>
              <a:tr h="31731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Aliyah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Polkinghorne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X8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Science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249698922"/>
                  </a:ext>
                </a:extLst>
              </a:tr>
              <a:tr h="172176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Lucy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Tudorovic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X8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Metal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577726961"/>
                  </a:ext>
                </a:extLst>
              </a:tr>
              <a:tr h="31731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Lucy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Tudorovic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X8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Metal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062179008"/>
                  </a:ext>
                </a:extLst>
              </a:tr>
              <a:tr h="31731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Mia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Tung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X8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English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889328255"/>
                  </a:ext>
                </a:extLst>
              </a:tr>
              <a:tr h="317310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Benjamin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 dirty="0">
                          <a:effectLst/>
                        </a:rPr>
                        <a:t>Watt</a:t>
                      </a:r>
                      <a:endParaRPr lang="en-AU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X8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Indonesian 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 dirty="0">
                          <a:effectLst/>
                        </a:rPr>
                        <a:t>SEL Personal Growth Award</a:t>
                      </a:r>
                      <a:endParaRPr lang="en-AU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524684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178763"/>
      </p:ext>
    </p:extLst>
  </p:cSld>
  <p:clrMapOvr>
    <a:masterClrMapping/>
  </p:clrMapOvr>
</p:sld>
</file>

<file path=ppt/theme/theme1.xml><?xml version="1.0" encoding="utf-8"?>
<a:theme xmlns:a="http://schemas.openxmlformats.org/drawingml/2006/main" name="VanillaVTI">
  <a:themeElements>
    <a:clrScheme name="Vanilla">
      <a:dk1>
        <a:sysClr val="windowText" lastClr="000000"/>
      </a:dk1>
      <a:lt1>
        <a:sysClr val="window" lastClr="FFFFFF"/>
      </a:lt1>
      <a:dk2>
        <a:srgbClr val="2C3932"/>
      </a:dk2>
      <a:lt2>
        <a:srgbClr val="FDF6EA"/>
      </a:lt2>
      <a:accent1>
        <a:srgbClr val="169C9A"/>
      </a:accent1>
      <a:accent2>
        <a:srgbClr val="FA9A42"/>
      </a:accent2>
      <a:accent3>
        <a:srgbClr val="E15C3D"/>
      </a:accent3>
      <a:accent4>
        <a:srgbClr val="E78A67"/>
      </a:accent4>
      <a:accent5>
        <a:srgbClr val="A74B40"/>
      </a:accent5>
      <a:accent6>
        <a:srgbClr val="3D9072"/>
      </a:accent6>
      <a:hlink>
        <a:srgbClr val="169C9A"/>
      </a:hlink>
      <a:folHlink>
        <a:srgbClr val="E15C3D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nillaVTI" id="{54D376C6-1C9B-4C6B-8F3C-483BB307BB05}" vid="{7690D8A9-C071-45EF-BA7A-F7FA9779B11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168f55e-92c1-4876-8c77-f5cd3412ed83" xsi:nil="true"/>
    <lcf76f155ced4ddcb4097134ff3c332f xmlns="6c1cb196-05e8-42d0-9e83-1fbc80393490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6FF3C6ADDAFA4EB9F998AF93317057" ma:contentTypeVersion="14" ma:contentTypeDescription="Create a new document." ma:contentTypeScope="" ma:versionID="619da4702386a959bb8c7ec87c8074ae">
  <xsd:schema xmlns:xsd="http://www.w3.org/2001/XMLSchema" xmlns:xs="http://www.w3.org/2001/XMLSchema" xmlns:p="http://schemas.microsoft.com/office/2006/metadata/properties" xmlns:ns2="6c1cb196-05e8-42d0-9e83-1fbc80393490" xmlns:ns3="1168f55e-92c1-4876-8c77-f5cd3412ed83" targetNamespace="http://schemas.microsoft.com/office/2006/metadata/properties" ma:root="true" ma:fieldsID="2c78a4477d5c3e7562082cbbdf81a836" ns2:_="" ns3:_="">
    <xsd:import namespace="6c1cb196-05e8-42d0-9e83-1fbc80393490"/>
    <xsd:import namespace="1168f55e-92c1-4876-8c77-f5cd3412ed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1cb196-05e8-42d0-9e83-1fbc803934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42554e37-ab99-444c-8904-26d306f94f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68f55e-92c1-4876-8c77-f5cd3412ed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c86d056-3cc6-44b3-ba02-84f49ea7a593}" ma:internalName="TaxCatchAll" ma:showField="CatchAllData" ma:web="1168f55e-92c1-4876-8c77-f5cd3412ed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C9D39C-17F7-45E4-97FC-2357CE890ED0}">
  <ds:schemaRefs>
    <ds:schemaRef ds:uri="http://schemas.microsoft.com/office/2006/metadata/properties"/>
    <ds:schemaRef ds:uri="http://schemas.microsoft.com/office/infopath/2007/PartnerControls"/>
    <ds:schemaRef ds:uri="1168f55e-92c1-4876-8c77-f5cd3412ed83"/>
    <ds:schemaRef ds:uri="6c1cb196-05e8-42d0-9e83-1fbc80393490"/>
  </ds:schemaRefs>
</ds:datastoreItem>
</file>

<file path=customXml/itemProps2.xml><?xml version="1.0" encoding="utf-8"?>
<ds:datastoreItem xmlns:ds="http://schemas.openxmlformats.org/officeDocument/2006/customXml" ds:itemID="{4F55AB94-1C6E-4B87-AEA5-DBAD1679E6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1cb196-05e8-42d0-9e83-1fbc80393490"/>
    <ds:schemaRef ds:uri="1168f55e-92c1-4876-8c77-f5cd3412ed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00A8D62-95E8-4F66-9299-79260EE120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3649</Words>
  <Application>Microsoft Office PowerPoint</Application>
  <PresentationFormat>Widescreen</PresentationFormat>
  <Paragraphs>2103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Neue Haas Grotesk Text Pro</vt:lpstr>
      <vt:lpstr>VanillaVTI</vt:lpstr>
      <vt:lpstr>Xavier House</vt:lpstr>
      <vt:lpstr>Xavier 1 Award Winners</vt:lpstr>
      <vt:lpstr>Xavier 2 Award Winners</vt:lpstr>
      <vt:lpstr>Xavier 3 Award Winners</vt:lpstr>
      <vt:lpstr>Xavier 4 Award Winners</vt:lpstr>
      <vt:lpstr>Xavier 5 Award Winners</vt:lpstr>
      <vt:lpstr>Xavier 6 Award Winners</vt:lpstr>
      <vt:lpstr>Xavier 7 Award Winners</vt:lpstr>
      <vt:lpstr>Xavier 8 Award Winners</vt:lpstr>
      <vt:lpstr>Xavier 9 Award Winners</vt:lpstr>
      <vt:lpstr>Xavier 10 Award Winners</vt:lpstr>
      <vt:lpstr>Xavier 11 Award Winners</vt:lpstr>
      <vt:lpstr>Xavier 12 Award Winners</vt:lpstr>
      <vt:lpstr>Xavier 13 Award Winners</vt:lpstr>
      <vt:lpstr>Xavier 14 Award Winners</vt:lpstr>
      <vt:lpstr>Xavier 15 Award Winners</vt:lpstr>
      <vt:lpstr>Xavier 16 Award Winners</vt:lpstr>
    </vt:vector>
  </TitlesOfParts>
  <Company>Damascus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Xavier House</dc:title>
  <dc:creator>Maree Lawlor</dc:creator>
  <cp:lastModifiedBy>Jennifer Montgomery</cp:lastModifiedBy>
  <cp:revision>1</cp:revision>
  <dcterms:created xsi:type="dcterms:W3CDTF">2024-07-26T03:20:54Z</dcterms:created>
  <dcterms:modified xsi:type="dcterms:W3CDTF">2024-08-04T00:34:57Z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0x010100E96FF3C6ADDAFA4EB9F998AF93317057</vt:lpwstr>
  </property>
</Properties>
</file>